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73" r:id="rId3"/>
    <p:sldId id="262" r:id="rId4"/>
    <p:sldId id="257" r:id="rId5"/>
    <p:sldId id="260" r:id="rId6"/>
    <p:sldId id="258" r:id="rId7"/>
    <p:sldId id="259" r:id="rId8"/>
    <p:sldId id="270" r:id="rId9"/>
    <p:sldId id="271" r:id="rId10"/>
    <p:sldId id="266" r:id="rId11"/>
    <p:sldId id="267" r:id="rId12"/>
    <p:sldId id="263"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954" autoAdjust="0"/>
  </p:normalViewPr>
  <p:slideViewPr>
    <p:cSldViewPr snapToGrid="0">
      <p:cViewPr varScale="1">
        <p:scale>
          <a:sx n="61" d="100"/>
          <a:sy n="61" d="100"/>
        </p:scale>
        <p:origin x="64" y="2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9BFEE-A82A-44B0-93AC-D4253149098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FF593B2-E674-432D-BC04-C7D294BE1C4D}">
      <dgm:prSet phldrT="[Text]"/>
      <dgm:spPr/>
      <dgm:t>
        <a:bodyPr/>
        <a:lstStyle/>
        <a:p>
          <a:r>
            <a:rPr lang="en-US" dirty="0" smtClean="0"/>
            <a:t>Service Delivery</a:t>
          </a:r>
          <a:endParaRPr lang="en-US" dirty="0"/>
        </a:p>
      </dgm:t>
    </dgm:pt>
    <dgm:pt modelId="{08E4CF0F-9652-4BDE-8F0D-E5BFCF606E1B}" type="parTrans" cxnId="{48CAB247-7913-47B5-B46B-2F1D157ABBF2}">
      <dgm:prSet/>
      <dgm:spPr/>
      <dgm:t>
        <a:bodyPr/>
        <a:lstStyle/>
        <a:p>
          <a:endParaRPr lang="en-US"/>
        </a:p>
      </dgm:t>
    </dgm:pt>
    <dgm:pt modelId="{14984022-CFB0-48A3-BA5E-5F95B043E68D}" type="sibTrans" cxnId="{48CAB247-7913-47B5-B46B-2F1D157ABBF2}">
      <dgm:prSet/>
      <dgm:spPr/>
      <dgm:t>
        <a:bodyPr/>
        <a:lstStyle/>
        <a:p>
          <a:endParaRPr lang="en-US"/>
        </a:p>
      </dgm:t>
    </dgm:pt>
    <dgm:pt modelId="{3AB190F3-0C6F-4EF6-9005-E9EEAE0D263B}">
      <dgm:prSet phldrT="[Text]"/>
      <dgm:spPr>
        <a:ln>
          <a:solidFill>
            <a:schemeClr val="bg1"/>
          </a:solidFill>
        </a:ln>
      </dgm:spPr>
      <dgm:t>
        <a:bodyPr/>
        <a:lstStyle/>
        <a:p>
          <a:r>
            <a:rPr lang="en-US" dirty="0" smtClean="0"/>
            <a:t>Applications</a:t>
          </a:r>
          <a:endParaRPr lang="en-US" dirty="0"/>
        </a:p>
      </dgm:t>
    </dgm:pt>
    <dgm:pt modelId="{C298277E-3DBF-4507-A4C8-D033A1F7F7B1}" type="parTrans" cxnId="{F5B6FF86-E05C-4512-A54A-4F6D5FEF1938}">
      <dgm:prSet/>
      <dgm:spPr/>
      <dgm:t>
        <a:bodyPr/>
        <a:lstStyle/>
        <a:p>
          <a:endParaRPr lang="en-US"/>
        </a:p>
      </dgm:t>
    </dgm:pt>
    <dgm:pt modelId="{79BBA12E-30B2-43A7-A460-4CCDCC8ABA7F}" type="sibTrans" cxnId="{F5B6FF86-E05C-4512-A54A-4F6D5FEF1938}">
      <dgm:prSet/>
      <dgm:spPr/>
      <dgm:t>
        <a:bodyPr/>
        <a:lstStyle/>
        <a:p>
          <a:endParaRPr lang="en-US"/>
        </a:p>
      </dgm:t>
    </dgm:pt>
    <dgm:pt modelId="{385BA6D6-9718-4DBB-97BA-30A837CC1A06}">
      <dgm:prSet phldrT="[Text]"/>
      <dgm:spPr/>
      <dgm:t>
        <a:bodyPr/>
        <a:lstStyle/>
        <a:p>
          <a:r>
            <a:rPr lang="en-US" dirty="0" smtClean="0"/>
            <a:t>Unified communications</a:t>
          </a:r>
          <a:endParaRPr lang="en-US" dirty="0"/>
        </a:p>
      </dgm:t>
    </dgm:pt>
    <dgm:pt modelId="{41BFF5B4-4CB3-44E3-B98D-A709891C7AD2}" type="sibTrans" cxnId="{44A29ABF-ECB4-4C04-A2A7-AA5F7D442FAA}">
      <dgm:prSet/>
      <dgm:spPr/>
      <dgm:t>
        <a:bodyPr/>
        <a:lstStyle/>
        <a:p>
          <a:endParaRPr lang="en-US"/>
        </a:p>
      </dgm:t>
    </dgm:pt>
    <dgm:pt modelId="{75F2E770-8B10-4DD2-BD45-CE5ECF39660F}" type="parTrans" cxnId="{44A29ABF-ECB4-4C04-A2A7-AA5F7D442FAA}">
      <dgm:prSet/>
      <dgm:spPr/>
      <dgm:t>
        <a:bodyPr/>
        <a:lstStyle/>
        <a:p>
          <a:endParaRPr lang="en-US"/>
        </a:p>
      </dgm:t>
    </dgm:pt>
    <dgm:pt modelId="{9D89C89C-E104-47F3-B286-1BA2E12A527E}">
      <dgm:prSet phldrT="[Text]"/>
      <dgm:spPr/>
      <dgm:t>
        <a:bodyPr/>
        <a:lstStyle/>
        <a:p>
          <a:r>
            <a:rPr lang="en-US" dirty="0" smtClean="0"/>
            <a:t>Infrastructure</a:t>
          </a:r>
          <a:endParaRPr lang="en-US" dirty="0"/>
        </a:p>
      </dgm:t>
    </dgm:pt>
    <dgm:pt modelId="{4C2AD0F7-EACD-4BD1-BA6D-0FDA5E6ECDB9}" type="sibTrans" cxnId="{C3AC607C-CF1A-42E4-90A4-C65436A79ED3}">
      <dgm:prSet/>
      <dgm:spPr/>
      <dgm:t>
        <a:bodyPr/>
        <a:lstStyle/>
        <a:p>
          <a:endParaRPr lang="en-US"/>
        </a:p>
      </dgm:t>
    </dgm:pt>
    <dgm:pt modelId="{36693282-4265-4729-9E6F-FC9E20954067}" type="parTrans" cxnId="{C3AC607C-CF1A-42E4-90A4-C65436A79ED3}">
      <dgm:prSet/>
      <dgm:spPr/>
      <dgm:t>
        <a:bodyPr/>
        <a:lstStyle/>
        <a:p>
          <a:endParaRPr lang="en-US"/>
        </a:p>
      </dgm:t>
    </dgm:pt>
    <dgm:pt modelId="{9A086B33-90B3-476C-A551-AD7E95B3ECF7}">
      <dgm:prSet phldrT="[Text]"/>
      <dgm:spPr/>
      <dgm:t>
        <a:bodyPr/>
        <a:lstStyle/>
        <a:p>
          <a:endParaRPr lang="en-US" dirty="0"/>
        </a:p>
      </dgm:t>
    </dgm:pt>
    <dgm:pt modelId="{B2A47603-3A9E-40FC-A604-CF431C73DD39}" type="sibTrans" cxnId="{FBBD77C3-089E-4191-8B54-93FFF538E25F}">
      <dgm:prSet/>
      <dgm:spPr/>
      <dgm:t>
        <a:bodyPr/>
        <a:lstStyle/>
        <a:p>
          <a:endParaRPr lang="en-US"/>
        </a:p>
      </dgm:t>
    </dgm:pt>
    <dgm:pt modelId="{E554C8B7-0B9F-4442-B737-9E05A8A8699C}" type="parTrans" cxnId="{FBBD77C3-089E-4191-8B54-93FFF538E25F}">
      <dgm:prSet/>
      <dgm:spPr/>
      <dgm:t>
        <a:bodyPr/>
        <a:lstStyle/>
        <a:p>
          <a:endParaRPr lang="en-US"/>
        </a:p>
      </dgm:t>
    </dgm:pt>
    <dgm:pt modelId="{7F22A664-C5F2-4A86-B25D-623B325F42F7}">
      <dgm:prSet phldrT="[Text]"/>
      <dgm:spPr>
        <a:solidFill>
          <a:schemeClr val="accent1">
            <a:hueOff val="0"/>
            <a:satOff val="0"/>
            <a:lumOff val="0"/>
            <a:alpha val="0"/>
          </a:schemeClr>
        </a:solidFill>
        <a:ln>
          <a:noFill/>
        </a:ln>
      </dgm:spPr>
      <dgm:t>
        <a:bodyPr/>
        <a:lstStyle/>
        <a:p>
          <a:endParaRPr lang="en-US" dirty="0"/>
        </a:p>
      </dgm:t>
    </dgm:pt>
    <dgm:pt modelId="{5CCA5172-58BD-4E62-AF9B-49047C45DD20}" type="parTrans" cxnId="{D64E5209-3CAB-4660-970E-1352AD53BAF4}">
      <dgm:prSet/>
      <dgm:spPr/>
      <dgm:t>
        <a:bodyPr/>
        <a:lstStyle/>
        <a:p>
          <a:endParaRPr lang="en-US"/>
        </a:p>
      </dgm:t>
    </dgm:pt>
    <dgm:pt modelId="{010B01B2-A353-4ED5-9E19-812C85D33EA3}" type="sibTrans" cxnId="{D64E5209-3CAB-4660-970E-1352AD53BAF4}">
      <dgm:prSet/>
      <dgm:spPr/>
      <dgm:t>
        <a:bodyPr/>
        <a:lstStyle/>
        <a:p>
          <a:endParaRPr lang="en-US"/>
        </a:p>
      </dgm:t>
    </dgm:pt>
    <dgm:pt modelId="{4C1FADFF-4B81-43FC-9988-33E9EE7976A7}">
      <dgm:prSet phldrT="[Text]"/>
      <dgm:spPr>
        <a:solidFill>
          <a:schemeClr val="accent1">
            <a:hueOff val="0"/>
            <a:satOff val="0"/>
            <a:lumOff val="0"/>
            <a:alpha val="0"/>
          </a:schemeClr>
        </a:solidFill>
        <a:ln>
          <a:solidFill>
            <a:schemeClr val="bg1">
              <a:alpha val="0"/>
            </a:schemeClr>
          </a:solidFill>
        </a:ln>
      </dgm:spPr>
      <dgm:t>
        <a:bodyPr/>
        <a:lstStyle/>
        <a:p>
          <a:endParaRPr lang="en-US" dirty="0"/>
        </a:p>
      </dgm:t>
    </dgm:pt>
    <dgm:pt modelId="{4123A600-CE30-48D9-9A85-9CD06661F0A9}" type="sibTrans" cxnId="{8D4808B9-E662-4A53-98A7-C72B5A3F2AB4}">
      <dgm:prSet/>
      <dgm:spPr/>
      <dgm:t>
        <a:bodyPr/>
        <a:lstStyle/>
        <a:p>
          <a:endParaRPr lang="en-US"/>
        </a:p>
      </dgm:t>
    </dgm:pt>
    <dgm:pt modelId="{01F7AC38-6120-47C3-A608-C9F33B2D9B12}" type="parTrans" cxnId="{8D4808B9-E662-4A53-98A7-C72B5A3F2AB4}">
      <dgm:prSet/>
      <dgm:spPr/>
      <dgm:t>
        <a:bodyPr/>
        <a:lstStyle/>
        <a:p>
          <a:endParaRPr lang="en-US"/>
        </a:p>
      </dgm:t>
    </dgm:pt>
    <dgm:pt modelId="{A02EBFD9-B7C8-447B-A693-3A716FAF1EA6}" type="pres">
      <dgm:prSet presAssocID="{3739BFEE-A82A-44B0-93AC-D42531490984}" presName="Name0" presStyleCnt="0">
        <dgm:presLayoutVars>
          <dgm:chMax val="1"/>
          <dgm:chPref val="1"/>
          <dgm:dir/>
          <dgm:animOne val="branch"/>
          <dgm:animLvl val="lvl"/>
        </dgm:presLayoutVars>
      </dgm:prSet>
      <dgm:spPr/>
      <dgm:t>
        <a:bodyPr/>
        <a:lstStyle/>
        <a:p>
          <a:endParaRPr lang="en-US"/>
        </a:p>
      </dgm:t>
    </dgm:pt>
    <dgm:pt modelId="{DDE7AC2A-7841-419C-A6BE-5A5E7DAC1701}" type="pres">
      <dgm:prSet presAssocID="{3FF593B2-E674-432D-BC04-C7D294BE1C4D}" presName="Parent" presStyleLbl="node0" presStyleIdx="0" presStyleCnt="1" custScaleX="74100" custScaleY="67217">
        <dgm:presLayoutVars>
          <dgm:chMax val="6"/>
          <dgm:chPref val="6"/>
        </dgm:presLayoutVars>
      </dgm:prSet>
      <dgm:spPr/>
      <dgm:t>
        <a:bodyPr/>
        <a:lstStyle/>
        <a:p>
          <a:endParaRPr lang="en-US"/>
        </a:p>
      </dgm:t>
    </dgm:pt>
    <dgm:pt modelId="{63A7B0CF-3EBF-4609-86D2-3AB1C4C2ECDC}" type="pres">
      <dgm:prSet presAssocID="{3AB190F3-0C6F-4EF6-9005-E9EEAE0D263B}" presName="Accent1" presStyleCnt="0"/>
      <dgm:spPr/>
    </dgm:pt>
    <dgm:pt modelId="{F4DB597F-C8A9-461E-8880-3FE94FB7AC29}" type="pres">
      <dgm:prSet presAssocID="{3AB190F3-0C6F-4EF6-9005-E9EEAE0D263B}" presName="Accent" presStyleLbl="bgShp" presStyleIdx="0" presStyleCnt="5"/>
      <dgm:spPr/>
    </dgm:pt>
    <dgm:pt modelId="{E9349EBA-CC37-4DBD-B36E-3FE820D3469D}" type="pres">
      <dgm:prSet presAssocID="{3AB190F3-0C6F-4EF6-9005-E9EEAE0D263B}" presName="Child1" presStyleLbl="node1" presStyleIdx="0" presStyleCnt="5">
        <dgm:presLayoutVars>
          <dgm:chMax val="0"/>
          <dgm:chPref val="0"/>
          <dgm:bulletEnabled val="1"/>
        </dgm:presLayoutVars>
      </dgm:prSet>
      <dgm:spPr/>
      <dgm:t>
        <a:bodyPr/>
        <a:lstStyle/>
        <a:p>
          <a:endParaRPr lang="en-US"/>
        </a:p>
      </dgm:t>
    </dgm:pt>
    <dgm:pt modelId="{13DCBCF8-381B-4558-99F9-7AE107AF845B}" type="pres">
      <dgm:prSet presAssocID="{4C1FADFF-4B81-43FC-9988-33E9EE7976A7}" presName="Accent2" presStyleCnt="0"/>
      <dgm:spPr/>
    </dgm:pt>
    <dgm:pt modelId="{2FA821FE-6561-48C9-94AB-DAE7456A8190}" type="pres">
      <dgm:prSet presAssocID="{4C1FADFF-4B81-43FC-9988-33E9EE7976A7}" presName="Accent" presStyleLbl="bgShp" presStyleIdx="1" presStyleCnt="5"/>
      <dgm:spPr>
        <a:solidFill>
          <a:schemeClr val="accent1">
            <a:tint val="40000"/>
            <a:hueOff val="0"/>
            <a:satOff val="0"/>
            <a:lumOff val="0"/>
            <a:alpha val="0"/>
          </a:schemeClr>
        </a:solidFill>
      </dgm:spPr>
    </dgm:pt>
    <dgm:pt modelId="{86FF22E2-4911-4F20-8856-8901D7DD9BCF}" type="pres">
      <dgm:prSet presAssocID="{4C1FADFF-4B81-43FC-9988-33E9EE7976A7}" presName="Child2" presStyleLbl="node1" presStyleIdx="1" presStyleCnt="5">
        <dgm:presLayoutVars>
          <dgm:chMax val="0"/>
          <dgm:chPref val="0"/>
          <dgm:bulletEnabled val="1"/>
        </dgm:presLayoutVars>
      </dgm:prSet>
      <dgm:spPr/>
      <dgm:t>
        <a:bodyPr/>
        <a:lstStyle/>
        <a:p>
          <a:endParaRPr lang="en-US"/>
        </a:p>
      </dgm:t>
    </dgm:pt>
    <dgm:pt modelId="{738FE2A3-6677-497F-BEFB-0606E7C42A8F}" type="pres">
      <dgm:prSet presAssocID="{9D89C89C-E104-47F3-B286-1BA2E12A527E}" presName="Accent3" presStyleCnt="0"/>
      <dgm:spPr/>
    </dgm:pt>
    <dgm:pt modelId="{7CE65FD8-CD38-4C48-8941-D66F7A88538E}" type="pres">
      <dgm:prSet presAssocID="{9D89C89C-E104-47F3-B286-1BA2E12A527E}" presName="Accent" presStyleLbl="bgShp" presStyleIdx="2" presStyleCnt="5"/>
      <dgm:spPr>
        <a:solidFill>
          <a:schemeClr val="accent1">
            <a:tint val="40000"/>
            <a:hueOff val="0"/>
            <a:satOff val="0"/>
            <a:lumOff val="0"/>
            <a:alpha val="0"/>
          </a:schemeClr>
        </a:solidFill>
      </dgm:spPr>
    </dgm:pt>
    <dgm:pt modelId="{CA1C42F3-015D-4FAE-892A-D92FD3AE679A}" type="pres">
      <dgm:prSet presAssocID="{9D89C89C-E104-47F3-B286-1BA2E12A527E}" presName="Child3" presStyleLbl="node1" presStyleIdx="2" presStyleCnt="5">
        <dgm:presLayoutVars>
          <dgm:chMax val="0"/>
          <dgm:chPref val="0"/>
          <dgm:bulletEnabled val="1"/>
        </dgm:presLayoutVars>
      </dgm:prSet>
      <dgm:spPr/>
      <dgm:t>
        <a:bodyPr/>
        <a:lstStyle/>
        <a:p>
          <a:endParaRPr lang="en-US"/>
        </a:p>
      </dgm:t>
    </dgm:pt>
    <dgm:pt modelId="{EC738C94-6D04-4E65-958E-B5EDBB5B0C1C}" type="pres">
      <dgm:prSet presAssocID="{7F22A664-C5F2-4A86-B25D-623B325F42F7}" presName="Accent4" presStyleCnt="0"/>
      <dgm:spPr/>
    </dgm:pt>
    <dgm:pt modelId="{F721DF04-C0AD-4A30-B52D-17B4D5F5DDC5}" type="pres">
      <dgm:prSet presAssocID="{7F22A664-C5F2-4A86-B25D-623B325F42F7}" presName="Accent" presStyleLbl="bgShp" presStyleIdx="3" presStyleCnt="5"/>
      <dgm:spPr>
        <a:solidFill>
          <a:schemeClr val="accent1">
            <a:tint val="40000"/>
            <a:hueOff val="0"/>
            <a:satOff val="0"/>
            <a:lumOff val="0"/>
            <a:alpha val="0"/>
          </a:schemeClr>
        </a:solidFill>
      </dgm:spPr>
    </dgm:pt>
    <dgm:pt modelId="{8E726599-BBDA-4F64-B169-E0A6C3A1C651}" type="pres">
      <dgm:prSet presAssocID="{7F22A664-C5F2-4A86-B25D-623B325F42F7}" presName="Child4" presStyleLbl="node1" presStyleIdx="3" presStyleCnt="5">
        <dgm:presLayoutVars>
          <dgm:chMax val="0"/>
          <dgm:chPref val="0"/>
          <dgm:bulletEnabled val="1"/>
        </dgm:presLayoutVars>
      </dgm:prSet>
      <dgm:spPr/>
      <dgm:t>
        <a:bodyPr/>
        <a:lstStyle/>
        <a:p>
          <a:endParaRPr lang="en-US"/>
        </a:p>
      </dgm:t>
    </dgm:pt>
    <dgm:pt modelId="{AEBD6E6A-9B93-42D4-8100-CB513A46A0FC}" type="pres">
      <dgm:prSet presAssocID="{385BA6D6-9718-4DBB-97BA-30A837CC1A06}" presName="Accent5" presStyleCnt="0"/>
      <dgm:spPr/>
    </dgm:pt>
    <dgm:pt modelId="{D7B60BF3-5F03-4043-AE8A-7DA111684E37}" type="pres">
      <dgm:prSet presAssocID="{385BA6D6-9718-4DBB-97BA-30A837CC1A06}" presName="Accent" presStyleLbl="bgShp" presStyleIdx="4" presStyleCnt="5"/>
      <dgm:spPr>
        <a:solidFill>
          <a:schemeClr val="accent1">
            <a:tint val="40000"/>
            <a:hueOff val="0"/>
            <a:satOff val="0"/>
            <a:lumOff val="0"/>
            <a:alpha val="0"/>
          </a:schemeClr>
        </a:solidFill>
      </dgm:spPr>
    </dgm:pt>
    <dgm:pt modelId="{98CD50FD-108C-4CAF-BF3A-1187C044CFB8}" type="pres">
      <dgm:prSet presAssocID="{385BA6D6-9718-4DBB-97BA-30A837CC1A06}" presName="Child5" presStyleLbl="node1" presStyleIdx="4" presStyleCnt="5">
        <dgm:presLayoutVars>
          <dgm:chMax val="0"/>
          <dgm:chPref val="0"/>
          <dgm:bulletEnabled val="1"/>
        </dgm:presLayoutVars>
      </dgm:prSet>
      <dgm:spPr/>
      <dgm:t>
        <a:bodyPr/>
        <a:lstStyle/>
        <a:p>
          <a:endParaRPr lang="en-US"/>
        </a:p>
      </dgm:t>
    </dgm:pt>
  </dgm:ptLst>
  <dgm:cxnLst>
    <dgm:cxn modelId="{C3AC607C-CF1A-42E4-90A4-C65436A79ED3}" srcId="{3FF593B2-E674-432D-BC04-C7D294BE1C4D}" destId="{9D89C89C-E104-47F3-B286-1BA2E12A527E}" srcOrd="2" destOrd="0" parTransId="{36693282-4265-4729-9E6F-FC9E20954067}" sibTransId="{4C2AD0F7-EACD-4BD1-BA6D-0FDA5E6ECDB9}"/>
    <dgm:cxn modelId="{072E23CF-DE95-481D-97B3-FD2DE02A8B50}" type="presOf" srcId="{7F22A664-C5F2-4A86-B25D-623B325F42F7}" destId="{8E726599-BBDA-4F64-B169-E0A6C3A1C651}" srcOrd="0" destOrd="0" presId="urn:microsoft.com/office/officeart/2011/layout/HexagonRadial"/>
    <dgm:cxn modelId="{822595A8-F428-4923-B262-4A875EA57E58}" type="presOf" srcId="{3FF593B2-E674-432D-BC04-C7D294BE1C4D}" destId="{DDE7AC2A-7841-419C-A6BE-5A5E7DAC1701}" srcOrd="0" destOrd="0" presId="urn:microsoft.com/office/officeart/2011/layout/HexagonRadial"/>
    <dgm:cxn modelId="{9651B300-9319-4E98-B214-4F3BC1801890}" type="presOf" srcId="{9D89C89C-E104-47F3-B286-1BA2E12A527E}" destId="{CA1C42F3-015D-4FAE-892A-D92FD3AE679A}" srcOrd="0" destOrd="0" presId="urn:microsoft.com/office/officeart/2011/layout/HexagonRadial"/>
    <dgm:cxn modelId="{8D4808B9-E662-4A53-98A7-C72B5A3F2AB4}" srcId="{3FF593B2-E674-432D-BC04-C7D294BE1C4D}" destId="{4C1FADFF-4B81-43FC-9988-33E9EE7976A7}" srcOrd="1" destOrd="0" parTransId="{01F7AC38-6120-47C3-A608-C9F33B2D9B12}" sibTransId="{4123A600-CE30-48D9-9A85-9CD06661F0A9}"/>
    <dgm:cxn modelId="{4ED91D04-5577-43D1-80D9-9CEDACACD770}" type="presOf" srcId="{385BA6D6-9718-4DBB-97BA-30A837CC1A06}" destId="{98CD50FD-108C-4CAF-BF3A-1187C044CFB8}" srcOrd="0" destOrd="0" presId="urn:microsoft.com/office/officeart/2011/layout/HexagonRadial"/>
    <dgm:cxn modelId="{3C29FE44-98DC-4D2C-889E-C49A5EBB55CE}" type="presOf" srcId="{4C1FADFF-4B81-43FC-9988-33E9EE7976A7}" destId="{86FF22E2-4911-4F20-8856-8901D7DD9BCF}" srcOrd="0" destOrd="0" presId="urn:microsoft.com/office/officeart/2011/layout/HexagonRadial"/>
    <dgm:cxn modelId="{F5B6FF86-E05C-4512-A54A-4F6D5FEF1938}" srcId="{3FF593B2-E674-432D-BC04-C7D294BE1C4D}" destId="{3AB190F3-0C6F-4EF6-9005-E9EEAE0D263B}" srcOrd="0" destOrd="0" parTransId="{C298277E-3DBF-4507-A4C8-D033A1F7F7B1}" sibTransId="{79BBA12E-30B2-43A7-A460-4CCDCC8ABA7F}"/>
    <dgm:cxn modelId="{44A29ABF-ECB4-4C04-A2A7-AA5F7D442FAA}" srcId="{3FF593B2-E674-432D-BC04-C7D294BE1C4D}" destId="{385BA6D6-9718-4DBB-97BA-30A837CC1A06}" srcOrd="4" destOrd="0" parTransId="{75F2E770-8B10-4DD2-BD45-CE5ECF39660F}" sibTransId="{41BFF5B4-4CB3-44E3-B98D-A709891C7AD2}"/>
    <dgm:cxn modelId="{48CAB247-7913-47B5-B46B-2F1D157ABBF2}" srcId="{3739BFEE-A82A-44B0-93AC-D42531490984}" destId="{3FF593B2-E674-432D-BC04-C7D294BE1C4D}" srcOrd="0" destOrd="0" parTransId="{08E4CF0F-9652-4BDE-8F0D-E5BFCF606E1B}" sibTransId="{14984022-CFB0-48A3-BA5E-5F95B043E68D}"/>
    <dgm:cxn modelId="{E2899786-3FD5-4927-ADBA-F9C8927C8A66}" type="presOf" srcId="{3739BFEE-A82A-44B0-93AC-D42531490984}" destId="{A02EBFD9-B7C8-447B-A693-3A716FAF1EA6}" srcOrd="0" destOrd="0" presId="urn:microsoft.com/office/officeart/2011/layout/HexagonRadial"/>
    <dgm:cxn modelId="{D64E5209-3CAB-4660-970E-1352AD53BAF4}" srcId="{3FF593B2-E674-432D-BC04-C7D294BE1C4D}" destId="{7F22A664-C5F2-4A86-B25D-623B325F42F7}" srcOrd="3" destOrd="0" parTransId="{5CCA5172-58BD-4E62-AF9B-49047C45DD20}" sibTransId="{010B01B2-A353-4ED5-9E19-812C85D33EA3}"/>
    <dgm:cxn modelId="{FBBD77C3-089E-4191-8B54-93FFF538E25F}" srcId="{3739BFEE-A82A-44B0-93AC-D42531490984}" destId="{9A086B33-90B3-476C-A551-AD7E95B3ECF7}" srcOrd="1" destOrd="0" parTransId="{E554C8B7-0B9F-4442-B737-9E05A8A8699C}" sibTransId="{B2A47603-3A9E-40FC-A604-CF431C73DD39}"/>
    <dgm:cxn modelId="{3459413B-13A2-4610-AFA2-A47C269D749A}" type="presOf" srcId="{3AB190F3-0C6F-4EF6-9005-E9EEAE0D263B}" destId="{E9349EBA-CC37-4DBD-B36E-3FE820D3469D}" srcOrd="0" destOrd="0" presId="urn:microsoft.com/office/officeart/2011/layout/HexagonRadial"/>
    <dgm:cxn modelId="{A33779FE-273B-42A0-BBCA-7B1B1FAC6C16}" type="presParOf" srcId="{A02EBFD9-B7C8-447B-A693-3A716FAF1EA6}" destId="{DDE7AC2A-7841-419C-A6BE-5A5E7DAC1701}" srcOrd="0" destOrd="0" presId="urn:microsoft.com/office/officeart/2011/layout/HexagonRadial"/>
    <dgm:cxn modelId="{C1B98695-E51C-4BD4-9B1E-F16BBBDE84AB}" type="presParOf" srcId="{A02EBFD9-B7C8-447B-A693-3A716FAF1EA6}" destId="{63A7B0CF-3EBF-4609-86D2-3AB1C4C2ECDC}" srcOrd="1" destOrd="0" presId="urn:microsoft.com/office/officeart/2011/layout/HexagonRadial"/>
    <dgm:cxn modelId="{D718B5B0-F38C-4EAB-9049-59C844C77407}" type="presParOf" srcId="{63A7B0CF-3EBF-4609-86D2-3AB1C4C2ECDC}" destId="{F4DB597F-C8A9-461E-8880-3FE94FB7AC29}" srcOrd="0" destOrd="0" presId="urn:microsoft.com/office/officeart/2011/layout/HexagonRadial"/>
    <dgm:cxn modelId="{88BA5622-602C-418C-9DBF-FC9BDB12BE45}" type="presParOf" srcId="{A02EBFD9-B7C8-447B-A693-3A716FAF1EA6}" destId="{E9349EBA-CC37-4DBD-B36E-3FE820D3469D}" srcOrd="2" destOrd="0" presId="urn:microsoft.com/office/officeart/2011/layout/HexagonRadial"/>
    <dgm:cxn modelId="{BD1CE2BE-783A-465A-9B89-752CA4F25A9B}" type="presParOf" srcId="{A02EBFD9-B7C8-447B-A693-3A716FAF1EA6}" destId="{13DCBCF8-381B-4558-99F9-7AE107AF845B}" srcOrd="3" destOrd="0" presId="urn:microsoft.com/office/officeart/2011/layout/HexagonRadial"/>
    <dgm:cxn modelId="{39641075-D08F-40D3-83B6-5DB380C8F646}" type="presParOf" srcId="{13DCBCF8-381B-4558-99F9-7AE107AF845B}" destId="{2FA821FE-6561-48C9-94AB-DAE7456A8190}" srcOrd="0" destOrd="0" presId="urn:microsoft.com/office/officeart/2011/layout/HexagonRadial"/>
    <dgm:cxn modelId="{2C6CA34F-B98E-4E08-BEC1-35D3E1F5D7F3}" type="presParOf" srcId="{A02EBFD9-B7C8-447B-A693-3A716FAF1EA6}" destId="{86FF22E2-4911-4F20-8856-8901D7DD9BCF}" srcOrd="4" destOrd="0" presId="urn:microsoft.com/office/officeart/2011/layout/HexagonRadial"/>
    <dgm:cxn modelId="{8D59A806-DC82-491D-8EEA-348FABBECAEA}" type="presParOf" srcId="{A02EBFD9-B7C8-447B-A693-3A716FAF1EA6}" destId="{738FE2A3-6677-497F-BEFB-0606E7C42A8F}" srcOrd="5" destOrd="0" presId="urn:microsoft.com/office/officeart/2011/layout/HexagonRadial"/>
    <dgm:cxn modelId="{F596592F-45EE-440C-9087-8174D6AE23F3}" type="presParOf" srcId="{738FE2A3-6677-497F-BEFB-0606E7C42A8F}" destId="{7CE65FD8-CD38-4C48-8941-D66F7A88538E}" srcOrd="0" destOrd="0" presId="urn:microsoft.com/office/officeart/2011/layout/HexagonRadial"/>
    <dgm:cxn modelId="{EB1E9722-BE9F-4F68-BDB5-D045246FFCB4}" type="presParOf" srcId="{A02EBFD9-B7C8-447B-A693-3A716FAF1EA6}" destId="{CA1C42F3-015D-4FAE-892A-D92FD3AE679A}" srcOrd="6" destOrd="0" presId="urn:microsoft.com/office/officeart/2011/layout/HexagonRadial"/>
    <dgm:cxn modelId="{41E34D2F-DFCA-4F3D-9A00-45F5902DB231}" type="presParOf" srcId="{A02EBFD9-B7C8-447B-A693-3A716FAF1EA6}" destId="{EC738C94-6D04-4E65-958E-B5EDBB5B0C1C}" srcOrd="7" destOrd="0" presId="urn:microsoft.com/office/officeart/2011/layout/HexagonRadial"/>
    <dgm:cxn modelId="{D0E72988-395D-4288-8056-CB62716F4872}" type="presParOf" srcId="{EC738C94-6D04-4E65-958E-B5EDBB5B0C1C}" destId="{F721DF04-C0AD-4A30-B52D-17B4D5F5DDC5}" srcOrd="0" destOrd="0" presId="urn:microsoft.com/office/officeart/2011/layout/HexagonRadial"/>
    <dgm:cxn modelId="{68595126-17B7-4F97-8C65-BF07A50BBF51}" type="presParOf" srcId="{A02EBFD9-B7C8-447B-A693-3A716FAF1EA6}" destId="{8E726599-BBDA-4F64-B169-E0A6C3A1C651}" srcOrd="8" destOrd="0" presId="urn:microsoft.com/office/officeart/2011/layout/HexagonRadial"/>
    <dgm:cxn modelId="{40367D42-692A-47FE-A0CC-594E527B018C}" type="presParOf" srcId="{A02EBFD9-B7C8-447B-A693-3A716FAF1EA6}" destId="{AEBD6E6A-9B93-42D4-8100-CB513A46A0FC}" srcOrd="9" destOrd="0" presId="urn:microsoft.com/office/officeart/2011/layout/HexagonRadial"/>
    <dgm:cxn modelId="{A4A6F413-ECE8-41F9-B412-36765C7219E8}" type="presParOf" srcId="{AEBD6E6A-9B93-42D4-8100-CB513A46A0FC}" destId="{D7B60BF3-5F03-4043-AE8A-7DA111684E37}" srcOrd="0" destOrd="0" presId="urn:microsoft.com/office/officeart/2011/layout/HexagonRadial"/>
    <dgm:cxn modelId="{DB206C09-AAEC-42EF-98CB-2D57A5AB9A34}" type="presParOf" srcId="{A02EBFD9-B7C8-447B-A693-3A716FAF1EA6}" destId="{98CD50FD-108C-4CAF-BF3A-1187C044CFB8}"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DF6D9-21D8-4428-9FD6-4184AEE90387}" type="doc">
      <dgm:prSet loTypeId="urn:microsoft.com/office/officeart/2005/8/layout/chart3" loCatId="cycle" qsTypeId="urn:microsoft.com/office/officeart/2005/8/quickstyle/simple1" qsCatId="simple" csTypeId="urn:microsoft.com/office/officeart/2005/8/colors/accent1_2" csCatId="accent1" phldr="1"/>
      <dgm:spPr/>
    </dgm:pt>
    <dgm:pt modelId="{0391E5DF-75B8-42FE-92B1-CCB633B77EBB}">
      <dgm:prSet phldrT="[Text]"/>
      <dgm:spPr/>
      <dgm:t>
        <a:bodyPr/>
        <a:lstStyle/>
        <a:p>
          <a:r>
            <a:rPr lang="en-US" dirty="0" smtClean="0"/>
            <a:t>Doing</a:t>
          </a:r>
          <a:endParaRPr lang="en-US" dirty="0"/>
        </a:p>
      </dgm:t>
    </dgm:pt>
    <dgm:pt modelId="{720E591A-70B5-43CC-ADA4-672A844A8301}" type="parTrans" cxnId="{05C6F374-135F-43FF-A6F1-0831462CAAE1}">
      <dgm:prSet/>
      <dgm:spPr/>
      <dgm:t>
        <a:bodyPr/>
        <a:lstStyle/>
        <a:p>
          <a:endParaRPr lang="en-US"/>
        </a:p>
      </dgm:t>
    </dgm:pt>
    <dgm:pt modelId="{85AD45D8-5A41-404A-8ED7-ED3761CD8545}" type="sibTrans" cxnId="{05C6F374-135F-43FF-A6F1-0831462CAAE1}">
      <dgm:prSet/>
      <dgm:spPr/>
      <dgm:t>
        <a:bodyPr/>
        <a:lstStyle/>
        <a:p>
          <a:endParaRPr lang="en-US"/>
        </a:p>
      </dgm:t>
    </dgm:pt>
    <dgm:pt modelId="{692B807E-A16A-439F-8043-33C65D226216}">
      <dgm:prSet phldrT="[Text]"/>
      <dgm:spPr/>
      <dgm:t>
        <a:bodyPr/>
        <a:lstStyle/>
        <a:p>
          <a:r>
            <a:rPr lang="en-US" dirty="0" smtClean="0"/>
            <a:t>Money &amp; people</a:t>
          </a:r>
          <a:endParaRPr lang="en-US" dirty="0"/>
        </a:p>
      </dgm:t>
    </dgm:pt>
    <dgm:pt modelId="{94E47054-50EB-47A8-AEA9-CC13B09C22CD}" type="parTrans" cxnId="{4311AB52-E109-454B-949C-A61FC6EE0F17}">
      <dgm:prSet/>
      <dgm:spPr/>
      <dgm:t>
        <a:bodyPr/>
        <a:lstStyle/>
        <a:p>
          <a:endParaRPr lang="en-US"/>
        </a:p>
      </dgm:t>
    </dgm:pt>
    <dgm:pt modelId="{D18BC97E-2CCB-415D-861D-A0DE94516D8C}" type="sibTrans" cxnId="{4311AB52-E109-454B-949C-A61FC6EE0F17}">
      <dgm:prSet/>
      <dgm:spPr/>
      <dgm:t>
        <a:bodyPr/>
        <a:lstStyle/>
        <a:p>
          <a:endParaRPr lang="en-US"/>
        </a:p>
      </dgm:t>
    </dgm:pt>
    <dgm:pt modelId="{C7028645-1E51-45D3-B0E6-76CB4B1B12AF}">
      <dgm:prSet phldrT="[Text]"/>
      <dgm:spPr/>
      <dgm:t>
        <a:bodyPr/>
        <a:lstStyle/>
        <a:p>
          <a:r>
            <a:rPr lang="en-US" dirty="0" smtClean="0"/>
            <a:t>Selling</a:t>
          </a:r>
          <a:endParaRPr lang="en-US" dirty="0"/>
        </a:p>
      </dgm:t>
    </dgm:pt>
    <dgm:pt modelId="{2298128D-CF1C-40F5-A13E-7C9AB55A3612}" type="parTrans" cxnId="{E9CCF275-DBFA-41C6-88CE-87E706B78817}">
      <dgm:prSet/>
      <dgm:spPr/>
      <dgm:t>
        <a:bodyPr/>
        <a:lstStyle/>
        <a:p>
          <a:endParaRPr lang="en-US"/>
        </a:p>
      </dgm:t>
    </dgm:pt>
    <dgm:pt modelId="{144CD61E-3FC5-47AA-BA76-211A26ABE7B9}" type="sibTrans" cxnId="{E9CCF275-DBFA-41C6-88CE-87E706B78817}">
      <dgm:prSet/>
      <dgm:spPr/>
      <dgm:t>
        <a:bodyPr/>
        <a:lstStyle/>
        <a:p>
          <a:endParaRPr lang="en-US"/>
        </a:p>
      </dgm:t>
    </dgm:pt>
    <dgm:pt modelId="{C540D983-C62D-4E4C-A92A-B38A61671F2B}" type="pres">
      <dgm:prSet presAssocID="{5F2DF6D9-21D8-4428-9FD6-4184AEE90387}" presName="compositeShape" presStyleCnt="0">
        <dgm:presLayoutVars>
          <dgm:chMax val="7"/>
          <dgm:dir/>
          <dgm:resizeHandles val="exact"/>
        </dgm:presLayoutVars>
      </dgm:prSet>
      <dgm:spPr/>
    </dgm:pt>
    <dgm:pt modelId="{5323496B-41E8-445B-AD17-3FB0252C11D7}" type="pres">
      <dgm:prSet presAssocID="{5F2DF6D9-21D8-4428-9FD6-4184AEE90387}" presName="wedge1" presStyleLbl="node1" presStyleIdx="0" presStyleCnt="3" custLinFactNeighborX="-2878" custLinFactNeighborY="2856"/>
      <dgm:spPr/>
      <dgm:t>
        <a:bodyPr/>
        <a:lstStyle/>
        <a:p>
          <a:endParaRPr lang="en-US"/>
        </a:p>
      </dgm:t>
    </dgm:pt>
    <dgm:pt modelId="{3A4301FF-EB4C-4260-88B8-82CCFE9F8A80}" type="pres">
      <dgm:prSet presAssocID="{5F2DF6D9-21D8-4428-9FD6-4184AEE90387}" presName="wedge1Tx" presStyleLbl="node1" presStyleIdx="0" presStyleCnt="3">
        <dgm:presLayoutVars>
          <dgm:chMax val="0"/>
          <dgm:chPref val="0"/>
          <dgm:bulletEnabled val="1"/>
        </dgm:presLayoutVars>
      </dgm:prSet>
      <dgm:spPr/>
      <dgm:t>
        <a:bodyPr/>
        <a:lstStyle/>
        <a:p>
          <a:endParaRPr lang="en-US"/>
        </a:p>
      </dgm:t>
    </dgm:pt>
    <dgm:pt modelId="{30389F36-1E63-4B9C-9899-4A693381EE5F}" type="pres">
      <dgm:prSet presAssocID="{5F2DF6D9-21D8-4428-9FD6-4184AEE90387}" presName="wedge2" presStyleLbl="node1" presStyleIdx="1" presStyleCnt="3" custLinFactNeighborX="1390" custLinFactNeighborY="1390"/>
      <dgm:spPr/>
      <dgm:t>
        <a:bodyPr/>
        <a:lstStyle/>
        <a:p>
          <a:endParaRPr lang="en-US"/>
        </a:p>
      </dgm:t>
    </dgm:pt>
    <dgm:pt modelId="{6B3A6932-BB91-427C-8979-2DB1E42C7B1A}" type="pres">
      <dgm:prSet presAssocID="{5F2DF6D9-21D8-4428-9FD6-4184AEE90387}" presName="wedge2Tx" presStyleLbl="node1" presStyleIdx="1" presStyleCnt="3">
        <dgm:presLayoutVars>
          <dgm:chMax val="0"/>
          <dgm:chPref val="0"/>
          <dgm:bulletEnabled val="1"/>
        </dgm:presLayoutVars>
      </dgm:prSet>
      <dgm:spPr/>
      <dgm:t>
        <a:bodyPr/>
        <a:lstStyle/>
        <a:p>
          <a:endParaRPr lang="en-US"/>
        </a:p>
      </dgm:t>
    </dgm:pt>
    <dgm:pt modelId="{A1AAD08A-D1E7-4D23-A814-2212D6028C4C}" type="pres">
      <dgm:prSet presAssocID="{5F2DF6D9-21D8-4428-9FD6-4184AEE90387}" presName="wedge3" presStyleLbl="node1" presStyleIdx="2" presStyleCnt="3"/>
      <dgm:spPr/>
      <dgm:t>
        <a:bodyPr/>
        <a:lstStyle/>
        <a:p>
          <a:endParaRPr lang="en-US"/>
        </a:p>
      </dgm:t>
    </dgm:pt>
    <dgm:pt modelId="{F576B44B-A3B7-48BD-918D-C6FF32211560}" type="pres">
      <dgm:prSet presAssocID="{5F2DF6D9-21D8-4428-9FD6-4184AEE90387}" presName="wedge3Tx" presStyleLbl="node1" presStyleIdx="2" presStyleCnt="3">
        <dgm:presLayoutVars>
          <dgm:chMax val="0"/>
          <dgm:chPref val="0"/>
          <dgm:bulletEnabled val="1"/>
        </dgm:presLayoutVars>
      </dgm:prSet>
      <dgm:spPr/>
      <dgm:t>
        <a:bodyPr/>
        <a:lstStyle/>
        <a:p>
          <a:endParaRPr lang="en-US"/>
        </a:p>
      </dgm:t>
    </dgm:pt>
  </dgm:ptLst>
  <dgm:cxnLst>
    <dgm:cxn modelId="{4311AB52-E109-454B-949C-A61FC6EE0F17}" srcId="{5F2DF6D9-21D8-4428-9FD6-4184AEE90387}" destId="{692B807E-A16A-439F-8043-33C65D226216}" srcOrd="1" destOrd="0" parTransId="{94E47054-50EB-47A8-AEA9-CC13B09C22CD}" sibTransId="{D18BC97E-2CCB-415D-861D-A0DE94516D8C}"/>
    <dgm:cxn modelId="{E9CCF275-DBFA-41C6-88CE-87E706B78817}" srcId="{5F2DF6D9-21D8-4428-9FD6-4184AEE90387}" destId="{C7028645-1E51-45D3-B0E6-76CB4B1B12AF}" srcOrd="2" destOrd="0" parTransId="{2298128D-CF1C-40F5-A13E-7C9AB55A3612}" sibTransId="{144CD61E-3FC5-47AA-BA76-211A26ABE7B9}"/>
    <dgm:cxn modelId="{391F7231-59D9-4BF4-9D85-9FCD197F47D8}" type="presOf" srcId="{5F2DF6D9-21D8-4428-9FD6-4184AEE90387}" destId="{C540D983-C62D-4E4C-A92A-B38A61671F2B}" srcOrd="0" destOrd="0" presId="urn:microsoft.com/office/officeart/2005/8/layout/chart3"/>
    <dgm:cxn modelId="{5D1236E6-D9FA-4627-9F73-08CE2B32F140}" type="presOf" srcId="{C7028645-1E51-45D3-B0E6-76CB4B1B12AF}" destId="{F576B44B-A3B7-48BD-918D-C6FF32211560}" srcOrd="1" destOrd="0" presId="urn:microsoft.com/office/officeart/2005/8/layout/chart3"/>
    <dgm:cxn modelId="{798EAE4C-CADE-48B4-AF72-03E4C1A09C1B}" type="presOf" srcId="{0391E5DF-75B8-42FE-92B1-CCB633B77EBB}" destId="{5323496B-41E8-445B-AD17-3FB0252C11D7}" srcOrd="0" destOrd="0" presId="urn:microsoft.com/office/officeart/2005/8/layout/chart3"/>
    <dgm:cxn modelId="{8522B3E7-6352-4E82-8D4C-20004A12D012}" type="presOf" srcId="{692B807E-A16A-439F-8043-33C65D226216}" destId="{30389F36-1E63-4B9C-9899-4A693381EE5F}" srcOrd="0" destOrd="0" presId="urn:microsoft.com/office/officeart/2005/8/layout/chart3"/>
    <dgm:cxn modelId="{BB4689E8-681A-47E5-850E-1E20DCEA94A7}" type="presOf" srcId="{C7028645-1E51-45D3-B0E6-76CB4B1B12AF}" destId="{A1AAD08A-D1E7-4D23-A814-2212D6028C4C}" srcOrd="0" destOrd="0" presId="urn:microsoft.com/office/officeart/2005/8/layout/chart3"/>
    <dgm:cxn modelId="{05C6F374-135F-43FF-A6F1-0831462CAAE1}" srcId="{5F2DF6D9-21D8-4428-9FD6-4184AEE90387}" destId="{0391E5DF-75B8-42FE-92B1-CCB633B77EBB}" srcOrd="0" destOrd="0" parTransId="{720E591A-70B5-43CC-ADA4-672A844A8301}" sibTransId="{85AD45D8-5A41-404A-8ED7-ED3761CD8545}"/>
    <dgm:cxn modelId="{C7A3FB6A-577D-4365-B7BD-8F74CD7BF64E}" type="presOf" srcId="{0391E5DF-75B8-42FE-92B1-CCB633B77EBB}" destId="{3A4301FF-EB4C-4260-88B8-82CCFE9F8A80}" srcOrd="1" destOrd="0" presId="urn:microsoft.com/office/officeart/2005/8/layout/chart3"/>
    <dgm:cxn modelId="{21D51536-54E7-419C-86F1-BBDE3827CDA6}" type="presOf" srcId="{692B807E-A16A-439F-8043-33C65D226216}" destId="{6B3A6932-BB91-427C-8979-2DB1E42C7B1A}" srcOrd="1" destOrd="0" presId="urn:microsoft.com/office/officeart/2005/8/layout/chart3"/>
    <dgm:cxn modelId="{A2627A2C-770E-4B5D-8686-C2B4135BB261}" type="presParOf" srcId="{C540D983-C62D-4E4C-A92A-B38A61671F2B}" destId="{5323496B-41E8-445B-AD17-3FB0252C11D7}" srcOrd="0" destOrd="0" presId="urn:microsoft.com/office/officeart/2005/8/layout/chart3"/>
    <dgm:cxn modelId="{2794702F-21AF-4B11-8A44-80F245952232}" type="presParOf" srcId="{C540D983-C62D-4E4C-A92A-B38A61671F2B}" destId="{3A4301FF-EB4C-4260-88B8-82CCFE9F8A80}" srcOrd="1" destOrd="0" presId="urn:microsoft.com/office/officeart/2005/8/layout/chart3"/>
    <dgm:cxn modelId="{A6F23F28-13D8-430A-AFC3-350E3E95ACAB}" type="presParOf" srcId="{C540D983-C62D-4E4C-A92A-B38A61671F2B}" destId="{30389F36-1E63-4B9C-9899-4A693381EE5F}" srcOrd="2" destOrd="0" presId="urn:microsoft.com/office/officeart/2005/8/layout/chart3"/>
    <dgm:cxn modelId="{92D528F1-801C-4493-B4D7-A51AA85BC519}" type="presParOf" srcId="{C540D983-C62D-4E4C-A92A-B38A61671F2B}" destId="{6B3A6932-BB91-427C-8979-2DB1E42C7B1A}" srcOrd="3" destOrd="0" presId="urn:microsoft.com/office/officeart/2005/8/layout/chart3"/>
    <dgm:cxn modelId="{1A45ACF7-CAE6-4BA4-8F14-9085EB87F222}" type="presParOf" srcId="{C540D983-C62D-4E4C-A92A-B38A61671F2B}" destId="{A1AAD08A-D1E7-4D23-A814-2212D6028C4C}" srcOrd="4" destOrd="0" presId="urn:microsoft.com/office/officeart/2005/8/layout/chart3"/>
    <dgm:cxn modelId="{D347BFE1-0D69-4EBC-B77C-9F2FE37099FC}" type="presParOf" srcId="{C540D983-C62D-4E4C-A92A-B38A61671F2B}" destId="{F576B44B-A3B7-48BD-918D-C6FF3221156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35259-195C-4C08-B1F5-0CEAC048E5E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1269FF1D-A989-489B-AD2C-1B80611DAB9C}">
      <dgm:prSet phldrT="[Text]"/>
      <dgm:spPr>
        <a:solidFill>
          <a:srgbClr val="00B050"/>
        </a:solidFill>
      </dgm:spPr>
      <dgm:t>
        <a:bodyPr/>
        <a:lstStyle/>
        <a:p>
          <a:r>
            <a:rPr lang="en-GB" dirty="0" smtClean="0"/>
            <a:t>Strategic</a:t>
          </a:r>
          <a:endParaRPr lang="en-GB" dirty="0"/>
        </a:p>
      </dgm:t>
    </dgm:pt>
    <dgm:pt modelId="{D3DECC83-72ED-4BD2-810D-9ED5181A4435}" type="parTrans" cxnId="{11A571CF-80B8-4352-B503-E283D38D390F}">
      <dgm:prSet/>
      <dgm:spPr/>
      <dgm:t>
        <a:bodyPr/>
        <a:lstStyle/>
        <a:p>
          <a:endParaRPr lang="en-GB"/>
        </a:p>
      </dgm:t>
    </dgm:pt>
    <dgm:pt modelId="{7F4B9427-BA8B-4814-BA7A-610D80C001F8}" type="sibTrans" cxnId="{11A571CF-80B8-4352-B503-E283D38D390F}">
      <dgm:prSet/>
      <dgm:spPr/>
      <dgm:t>
        <a:bodyPr/>
        <a:lstStyle/>
        <a:p>
          <a:endParaRPr lang="en-GB"/>
        </a:p>
      </dgm:t>
    </dgm:pt>
    <dgm:pt modelId="{9E1EABFB-E5F8-4DA0-ACA2-47A56E1C9AED}">
      <dgm:prSet phldrT="[Text]"/>
      <dgm:spPr>
        <a:solidFill>
          <a:srgbClr val="FFC000"/>
        </a:solidFill>
      </dgm:spPr>
      <dgm:t>
        <a:bodyPr/>
        <a:lstStyle/>
        <a:p>
          <a:r>
            <a:rPr lang="en-GB" dirty="0" smtClean="0">
              <a:solidFill>
                <a:schemeClr val="tx1"/>
              </a:solidFill>
            </a:rPr>
            <a:t>Tactical</a:t>
          </a:r>
          <a:endParaRPr lang="en-GB" dirty="0">
            <a:solidFill>
              <a:schemeClr val="tx1"/>
            </a:solidFill>
          </a:endParaRPr>
        </a:p>
      </dgm:t>
    </dgm:pt>
    <dgm:pt modelId="{36133009-1275-4CAE-B85C-78D926DDF6A1}" type="parTrans" cxnId="{443C31F9-A8F0-4FD7-9FDB-8304E0772616}">
      <dgm:prSet/>
      <dgm:spPr/>
      <dgm:t>
        <a:bodyPr/>
        <a:lstStyle/>
        <a:p>
          <a:endParaRPr lang="en-GB"/>
        </a:p>
      </dgm:t>
    </dgm:pt>
    <dgm:pt modelId="{20157D99-D796-4ABB-9A04-9A161EFDBDBD}" type="sibTrans" cxnId="{443C31F9-A8F0-4FD7-9FDB-8304E0772616}">
      <dgm:prSet/>
      <dgm:spPr/>
      <dgm:t>
        <a:bodyPr/>
        <a:lstStyle/>
        <a:p>
          <a:endParaRPr lang="en-GB"/>
        </a:p>
      </dgm:t>
    </dgm:pt>
    <dgm:pt modelId="{B6BE7469-2180-4CA2-84E6-A8AEC4BBA3FA}">
      <dgm:prSet phldrT="[Text]"/>
      <dgm:spPr>
        <a:solidFill>
          <a:srgbClr val="FF0000"/>
        </a:solidFill>
      </dgm:spPr>
      <dgm:t>
        <a:bodyPr/>
        <a:lstStyle/>
        <a:p>
          <a:r>
            <a:rPr lang="en-GB" dirty="0" smtClean="0"/>
            <a:t>Business as usual (BAU)</a:t>
          </a:r>
          <a:endParaRPr lang="en-GB" dirty="0"/>
        </a:p>
      </dgm:t>
    </dgm:pt>
    <dgm:pt modelId="{EFD1A231-D4A7-4346-9E6E-922951409132}" type="parTrans" cxnId="{2AAAECC4-7C69-4105-8DD2-EB6EE00B613A}">
      <dgm:prSet/>
      <dgm:spPr/>
      <dgm:t>
        <a:bodyPr/>
        <a:lstStyle/>
        <a:p>
          <a:endParaRPr lang="en-GB"/>
        </a:p>
      </dgm:t>
    </dgm:pt>
    <dgm:pt modelId="{0E3FF9EE-C5D9-4EF9-8AB4-B63F74E8BE20}" type="sibTrans" cxnId="{2AAAECC4-7C69-4105-8DD2-EB6EE00B613A}">
      <dgm:prSet/>
      <dgm:spPr/>
      <dgm:t>
        <a:bodyPr/>
        <a:lstStyle/>
        <a:p>
          <a:endParaRPr lang="en-GB"/>
        </a:p>
      </dgm:t>
    </dgm:pt>
    <dgm:pt modelId="{F9BE30C6-E6E2-4889-B71E-1179E722623E}">
      <dgm:prSet phldrT="[Text]"/>
      <dgm:spPr/>
      <dgm:t>
        <a:bodyPr/>
        <a:lstStyle/>
        <a:p>
          <a:r>
            <a:rPr lang="en-GB" dirty="0" smtClean="0"/>
            <a:t>Demand</a:t>
          </a:r>
          <a:br>
            <a:rPr lang="en-GB" dirty="0" smtClean="0"/>
          </a:br>
          <a:r>
            <a:rPr lang="en-GB" dirty="0" smtClean="0"/>
            <a:t>Supply</a:t>
          </a:r>
          <a:endParaRPr lang="en-GB" dirty="0"/>
        </a:p>
      </dgm:t>
    </dgm:pt>
    <dgm:pt modelId="{FE66A4AC-886B-4555-8F55-6EDB3780CF82}" type="parTrans" cxnId="{D594F90E-5C0D-49DA-8482-02D0771BFC4A}">
      <dgm:prSet/>
      <dgm:spPr/>
      <dgm:t>
        <a:bodyPr/>
        <a:lstStyle/>
        <a:p>
          <a:endParaRPr lang="en-GB"/>
        </a:p>
      </dgm:t>
    </dgm:pt>
    <dgm:pt modelId="{F8935E17-E3ED-453D-8447-29E789A7F9D2}" type="sibTrans" cxnId="{D594F90E-5C0D-49DA-8482-02D0771BFC4A}">
      <dgm:prSet/>
      <dgm:spPr/>
      <dgm:t>
        <a:bodyPr/>
        <a:lstStyle/>
        <a:p>
          <a:endParaRPr lang="en-GB"/>
        </a:p>
      </dgm:t>
    </dgm:pt>
    <dgm:pt modelId="{D9CA38CA-BFDC-45DD-8A91-7D9466A29C03}" type="pres">
      <dgm:prSet presAssocID="{C9635259-195C-4C08-B1F5-0CEAC048E5EB}" presName="Name0" presStyleCnt="0">
        <dgm:presLayoutVars>
          <dgm:chMax val="4"/>
          <dgm:resizeHandles val="exact"/>
        </dgm:presLayoutVars>
      </dgm:prSet>
      <dgm:spPr/>
      <dgm:t>
        <a:bodyPr/>
        <a:lstStyle/>
        <a:p>
          <a:endParaRPr lang="en-GB"/>
        </a:p>
      </dgm:t>
    </dgm:pt>
    <dgm:pt modelId="{C032789E-37A7-47D4-BADA-ACE9C0215C86}" type="pres">
      <dgm:prSet presAssocID="{C9635259-195C-4C08-B1F5-0CEAC048E5EB}" presName="ellipse" presStyleLbl="trBgShp" presStyleIdx="0" presStyleCnt="1" custScaleY="59662" custLinFactY="100000" custLinFactNeighborX="155" custLinFactNeighborY="150711"/>
      <dgm:spPr>
        <a:solidFill>
          <a:srgbClr val="92D050">
            <a:alpha val="40000"/>
          </a:srgbClr>
        </a:solidFill>
      </dgm:spPr>
      <dgm:t>
        <a:bodyPr/>
        <a:lstStyle/>
        <a:p>
          <a:endParaRPr lang="en-US"/>
        </a:p>
      </dgm:t>
    </dgm:pt>
    <dgm:pt modelId="{650C8C6F-F48F-4532-B265-F0C232BC6853}" type="pres">
      <dgm:prSet presAssocID="{C9635259-195C-4C08-B1F5-0CEAC048E5EB}" presName="arrow1" presStyleLbl="fgShp" presStyleIdx="0" presStyleCnt="1" custScaleX="119290" custScaleY="132421" custLinFactY="-16591" custLinFactNeighborX="19680" custLinFactNeighborY="-100000"/>
      <dgm:spPr>
        <a:solidFill>
          <a:srgbClr val="0070C0"/>
        </a:solidFill>
      </dgm:spPr>
      <dgm:t>
        <a:bodyPr/>
        <a:lstStyle/>
        <a:p>
          <a:endParaRPr lang="en-GB"/>
        </a:p>
      </dgm:t>
    </dgm:pt>
    <dgm:pt modelId="{C0F09209-E094-4FE9-9CA1-B23E3C12E50E}" type="pres">
      <dgm:prSet presAssocID="{C9635259-195C-4C08-B1F5-0CEAC048E5EB}" presName="rectangle" presStyleLbl="revTx" presStyleIdx="0" presStyleCnt="1" custScaleX="50617" custLinFactY="-7790" custLinFactNeighborX="-32450" custLinFactNeighborY="-100000">
        <dgm:presLayoutVars>
          <dgm:bulletEnabled val="1"/>
        </dgm:presLayoutVars>
      </dgm:prSet>
      <dgm:spPr/>
      <dgm:t>
        <a:bodyPr/>
        <a:lstStyle/>
        <a:p>
          <a:endParaRPr lang="en-GB"/>
        </a:p>
      </dgm:t>
    </dgm:pt>
    <dgm:pt modelId="{000215EF-02CE-4F25-B11A-A8A68D7C1C10}" type="pres">
      <dgm:prSet presAssocID="{9E1EABFB-E5F8-4DA0-ACA2-47A56E1C9AED}" presName="item1" presStyleLbl="node1" presStyleIdx="0" presStyleCnt="3" custScaleX="125934" custScaleY="124308" custLinFactNeighborX="-43" custLinFactNeighborY="-17164">
        <dgm:presLayoutVars>
          <dgm:bulletEnabled val="1"/>
        </dgm:presLayoutVars>
      </dgm:prSet>
      <dgm:spPr/>
      <dgm:t>
        <a:bodyPr/>
        <a:lstStyle/>
        <a:p>
          <a:endParaRPr lang="en-GB"/>
        </a:p>
      </dgm:t>
    </dgm:pt>
    <dgm:pt modelId="{51F69A09-417E-4AC8-95DC-E0749BEC4E03}" type="pres">
      <dgm:prSet presAssocID="{B6BE7469-2180-4CA2-84E6-A8AEC4BBA3FA}" presName="item2" presStyleLbl="node1" presStyleIdx="1" presStyleCnt="3" custScaleX="129329" custScaleY="128101" custLinFactNeighborX="-34066" custLinFactNeighborY="-11497">
        <dgm:presLayoutVars>
          <dgm:bulletEnabled val="1"/>
        </dgm:presLayoutVars>
      </dgm:prSet>
      <dgm:spPr/>
      <dgm:t>
        <a:bodyPr/>
        <a:lstStyle/>
        <a:p>
          <a:endParaRPr lang="en-GB"/>
        </a:p>
      </dgm:t>
    </dgm:pt>
    <dgm:pt modelId="{205A0A1F-6B05-4534-B14F-3A9E7E6BABA4}" type="pres">
      <dgm:prSet presAssocID="{F9BE30C6-E6E2-4889-B71E-1179E722623E}" presName="item3" presStyleLbl="node1" presStyleIdx="2" presStyleCnt="3" custScaleX="63481" custScaleY="61835" custLinFactNeighborX="55534" custLinFactNeighborY="46157">
        <dgm:presLayoutVars>
          <dgm:bulletEnabled val="1"/>
        </dgm:presLayoutVars>
      </dgm:prSet>
      <dgm:spPr/>
      <dgm:t>
        <a:bodyPr/>
        <a:lstStyle/>
        <a:p>
          <a:endParaRPr lang="en-GB"/>
        </a:p>
      </dgm:t>
    </dgm:pt>
    <dgm:pt modelId="{486740DE-931F-4A57-88B2-72D260D5AF77}" type="pres">
      <dgm:prSet presAssocID="{C9635259-195C-4C08-B1F5-0CEAC048E5EB}" presName="funnel" presStyleLbl="trAlignAcc1" presStyleIdx="0" presStyleCnt="1" custScaleX="153022" custScaleY="63615" custLinFactNeighborX="-14" custLinFactNeighborY="-6713"/>
      <dgm:spPr/>
      <dgm:t>
        <a:bodyPr/>
        <a:lstStyle/>
        <a:p>
          <a:endParaRPr lang="en-GB"/>
        </a:p>
      </dgm:t>
    </dgm:pt>
  </dgm:ptLst>
  <dgm:cxnLst>
    <dgm:cxn modelId="{16157D80-8B42-4415-B950-CEEA08667361}" type="presOf" srcId="{9E1EABFB-E5F8-4DA0-ACA2-47A56E1C9AED}" destId="{51F69A09-417E-4AC8-95DC-E0749BEC4E03}" srcOrd="0" destOrd="0" presId="urn:microsoft.com/office/officeart/2005/8/layout/funnel1"/>
    <dgm:cxn modelId="{4F138F76-5B63-480A-999C-07604295B21D}" type="presOf" srcId="{C9635259-195C-4C08-B1F5-0CEAC048E5EB}" destId="{D9CA38CA-BFDC-45DD-8A91-7D9466A29C03}" srcOrd="0" destOrd="0" presId="urn:microsoft.com/office/officeart/2005/8/layout/funnel1"/>
    <dgm:cxn modelId="{443C31F9-A8F0-4FD7-9FDB-8304E0772616}" srcId="{C9635259-195C-4C08-B1F5-0CEAC048E5EB}" destId="{9E1EABFB-E5F8-4DA0-ACA2-47A56E1C9AED}" srcOrd="1" destOrd="0" parTransId="{36133009-1275-4CAE-B85C-78D926DDF6A1}" sibTransId="{20157D99-D796-4ABB-9A04-9A161EFDBDBD}"/>
    <dgm:cxn modelId="{994D778F-5AF3-4A83-86CA-5C8A7B33BCDF}" type="presOf" srcId="{B6BE7469-2180-4CA2-84E6-A8AEC4BBA3FA}" destId="{000215EF-02CE-4F25-B11A-A8A68D7C1C10}" srcOrd="0" destOrd="0" presId="urn:microsoft.com/office/officeart/2005/8/layout/funnel1"/>
    <dgm:cxn modelId="{2AAAECC4-7C69-4105-8DD2-EB6EE00B613A}" srcId="{C9635259-195C-4C08-B1F5-0CEAC048E5EB}" destId="{B6BE7469-2180-4CA2-84E6-A8AEC4BBA3FA}" srcOrd="2" destOrd="0" parTransId="{EFD1A231-D4A7-4346-9E6E-922951409132}" sibTransId="{0E3FF9EE-C5D9-4EF9-8AB4-B63F74E8BE20}"/>
    <dgm:cxn modelId="{11A571CF-80B8-4352-B503-E283D38D390F}" srcId="{C9635259-195C-4C08-B1F5-0CEAC048E5EB}" destId="{1269FF1D-A989-489B-AD2C-1B80611DAB9C}" srcOrd="0" destOrd="0" parTransId="{D3DECC83-72ED-4BD2-810D-9ED5181A4435}" sibTransId="{7F4B9427-BA8B-4814-BA7A-610D80C001F8}"/>
    <dgm:cxn modelId="{D594F90E-5C0D-49DA-8482-02D0771BFC4A}" srcId="{C9635259-195C-4C08-B1F5-0CEAC048E5EB}" destId="{F9BE30C6-E6E2-4889-B71E-1179E722623E}" srcOrd="3" destOrd="0" parTransId="{FE66A4AC-886B-4555-8F55-6EDB3780CF82}" sibTransId="{F8935E17-E3ED-453D-8447-29E789A7F9D2}"/>
    <dgm:cxn modelId="{14AB2640-4F88-4361-B1C8-BC721AE7DC6E}" type="presOf" srcId="{F9BE30C6-E6E2-4889-B71E-1179E722623E}" destId="{C0F09209-E094-4FE9-9CA1-B23E3C12E50E}" srcOrd="0" destOrd="0" presId="urn:microsoft.com/office/officeart/2005/8/layout/funnel1"/>
    <dgm:cxn modelId="{BD5894A4-A2A4-43BC-BA93-21D4021B0D1B}" type="presOf" srcId="{1269FF1D-A989-489B-AD2C-1B80611DAB9C}" destId="{205A0A1F-6B05-4534-B14F-3A9E7E6BABA4}" srcOrd="0" destOrd="0" presId="urn:microsoft.com/office/officeart/2005/8/layout/funnel1"/>
    <dgm:cxn modelId="{D424D039-FDEC-4660-9CE3-481D5A187E5C}" type="presParOf" srcId="{D9CA38CA-BFDC-45DD-8A91-7D9466A29C03}" destId="{C032789E-37A7-47D4-BADA-ACE9C0215C86}" srcOrd="0" destOrd="0" presId="urn:microsoft.com/office/officeart/2005/8/layout/funnel1"/>
    <dgm:cxn modelId="{BA6D5271-F633-4691-805D-3B431A910ABE}" type="presParOf" srcId="{D9CA38CA-BFDC-45DD-8A91-7D9466A29C03}" destId="{650C8C6F-F48F-4532-B265-F0C232BC6853}" srcOrd="1" destOrd="0" presId="urn:microsoft.com/office/officeart/2005/8/layout/funnel1"/>
    <dgm:cxn modelId="{691180AF-9D91-4C28-B7AC-722375632968}" type="presParOf" srcId="{D9CA38CA-BFDC-45DD-8A91-7D9466A29C03}" destId="{C0F09209-E094-4FE9-9CA1-B23E3C12E50E}" srcOrd="2" destOrd="0" presId="urn:microsoft.com/office/officeart/2005/8/layout/funnel1"/>
    <dgm:cxn modelId="{DD06B64E-AA77-47EF-BAFA-C7188C180F3A}" type="presParOf" srcId="{D9CA38CA-BFDC-45DD-8A91-7D9466A29C03}" destId="{000215EF-02CE-4F25-B11A-A8A68D7C1C10}" srcOrd="3" destOrd="0" presId="urn:microsoft.com/office/officeart/2005/8/layout/funnel1"/>
    <dgm:cxn modelId="{2C9B39DD-176E-4829-AB23-2AA7044449F9}" type="presParOf" srcId="{D9CA38CA-BFDC-45DD-8A91-7D9466A29C03}" destId="{51F69A09-417E-4AC8-95DC-E0749BEC4E03}" srcOrd="4" destOrd="0" presId="urn:microsoft.com/office/officeart/2005/8/layout/funnel1"/>
    <dgm:cxn modelId="{7CDE0404-60A5-478E-B603-1A22D571B259}" type="presParOf" srcId="{D9CA38CA-BFDC-45DD-8A91-7D9466A29C03}" destId="{205A0A1F-6B05-4534-B14F-3A9E7E6BABA4}" srcOrd="5" destOrd="0" presId="urn:microsoft.com/office/officeart/2005/8/layout/funnel1"/>
    <dgm:cxn modelId="{BFEF9F44-2667-4954-8E7A-5CBD25403B97}" type="presParOf" srcId="{D9CA38CA-BFDC-45DD-8A91-7D9466A29C03}" destId="{486740DE-931F-4A57-88B2-72D260D5AF7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35259-195C-4C08-B1F5-0CEAC048E5E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1269FF1D-A989-489B-AD2C-1B80611DAB9C}">
      <dgm:prSet phldrT="[Text]"/>
      <dgm:spPr>
        <a:solidFill>
          <a:srgbClr val="00B050"/>
        </a:solidFill>
      </dgm:spPr>
      <dgm:t>
        <a:bodyPr/>
        <a:lstStyle/>
        <a:p>
          <a:r>
            <a:rPr lang="en-GB" dirty="0" smtClean="0"/>
            <a:t>Strategic</a:t>
          </a:r>
          <a:endParaRPr lang="en-GB" dirty="0"/>
        </a:p>
      </dgm:t>
    </dgm:pt>
    <dgm:pt modelId="{D3DECC83-72ED-4BD2-810D-9ED5181A4435}" type="parTrans" cxnId="{11A571CF-80B8-4352-B503-E283D38D390F}">
      <dgm:prSet/>
      <dgm:spPr/>
      <dgm:t>
        <a:bodyPr/>
        <a:lstStyle/>
        <a:p>
          <a:endParaRPr lang="en-GB"/>
        </a:p>
      </dgm:t>
    </dgm:pt>
    <dgm:pt modelId="{7F4B9427-BA8B-4814-BA7A-610D80C001F8}" type="sibTrans" cxnId="{11A571CF-80B8-4352-B503-E283D38D390F}">
      <dgm:prSet/>
      <dgm:spPr/>
      <dgm:t>
        <a:bodyPr/>
        <a:lstStyle/>
        <a:p>
          <a:endParaRPr lang="en-GB"/>
        </a:p>
      </dgm:t>
    </dgm:pt>
    <dgm:pt modelId="{9E1EABFB-E5F8-4DA0-ACA2-47A56E1C9AED}">
      <dgm:prSet phldrT="[Text]"/>
      <dgm:spPr>
        <a:solidFill>
          <a:srgbClr val="FFC000"/>
        </a:solidFill>
      </dgm:spPr>
      <dgm:t>
        <a:bodyPr/>
        <a:lstStyle/>
        <a:p>
          <a:r>
            <a:rPr lang="en-GB" dirty="0" smtClean="0">
              <a:solidFill>
                <a:schemeClr val="tx1"/>
              </a:solidFill>
            </a:rPr>
            <a:t>Tactical</a:t>
          </a:r>
          <a:endParaRPr lang="en-GB" dirty="0">
            <a:solidFill>
              <a:schemeClr val="tx1"/>
            </a:solidFill>
          </a:endParaRPr>
        </a:p>
      </dgm:t>
    </dgm:pt>
    <dgm:pt modelId="{36133009-1275-4CAE-B85C-78D926DDF6A1}" type="parTrans" cxnId="{443C31F9-A8F0-4FD7-9FDB-8304E0772616}">
      <dgm:prSet/>
      <dgm:spPr/>
      <dgm:t>
        <a:bodyPr/>
        <a:lstStyle/>
        <a:p>
          <a:endParaRPr lang="en-GB"/>
        </a:p>
      </dgm:t>
    </dgm:pt>
    <dgm:pt modelId="{20157D99-D796-4ABB-9A04-9A161EFDBDBD}" type="sibTrans" cxnId="{443C31F9-A8F0-4FD7-9FDB-8304E0772616}">
      <dgm:prSet/>
      <dgm:spPr/>
      <dgm:t>
        <a:bodyPr/>
        <a:lstStyle/>
        <a:p>
          <a:endParaRPr lang="en-GB"/>
        </a:p>
      </dgm:t>
    </dgm:pt>
    <dgm:pt modelId="{B6BE7469-2180-4CA2-84E6-A8AEC4BBA3FA}">
      <dgm:prSet phldrT="[Text]"/>
      <dgm:spPr>
        <a:solidFill>
          <a:srgbClr val="FF0000"/>
        </a:solidFill>
      </dgm:spPr>
      <dgm:t>
        <a:bodyPr/>
        <a:lstStyle/>
        <a:p>
          <a:r>
            <a:rPr lang="en-GB" dirty="0" smtClean="0"/>
            <a:t>Business as usual (BAU)</a:t>
          </a:r>
          <a:endParaRPr lang="en-GB" dirty="0"/>
        </a:p>
      </dgm:t>
    </dgm:pt>
    <dgm:pt modelId="{EFD1A231-D4A7-4346-9E6E-922951409132}" type="parTrans" cxnId="{2AAAECC4-7C69-4105-8DD2-EB6EE00B613A}">
      <dgm:prSet/>
      <dgm:spPr/>
      <dgm:t>
        <a:bodyPr/>
        <a:lstStyle/>
        <a:p>
          <a:endParaRPr lang="en-GB"/>
        </a:p>
      </dgm:t>
    </dgm:pt>
    <dgm:pt modelId="{0E3FF9EE-C5D9-4EF9-8AB4-B63F74E8BE20}" type="sibTrans" cxnId="{2AAAECC4-7C69-4105-8DD2-EB6EE00B613A}">
      <dgm:prSet/>
      <dgm:spPr/>
      <dgm:t>
        <a:bodyPr/>
        <a:lstStyle/>
        <a:p>
          <a:endParaRPr lang="en-GB"/>
        </a:p>
      </dgm:t>
    </dgm:pt>
    <dgm:pt modelId="{F9BE30C6-E6E2-4889-B71E-1179E722623E}">
      <dgm:prSet phldrT="[Text]"/>
      <dgm:spPr/>
      <dgm:t>
        <a:bodyPr/>
        <a:lstStyle/>
        <a:p>
          <a:r>
            <a:rPr lang="en-GB" dirty="0" smtClean="0"/>
            <a:t>Demand</a:t>
          </a:r>
          <a:br>
            <a:rPr lang="en-GB" dirty="0" smtClean="0"/>
          </a:br>
          <a:r>
            <a:rPr lang="en-GB" dirty="0" smtClean="0"/>
            <a:t>Supply</a:t>
          </a:r>
          <a:endParaRPr lang="en-GB" dirty="0"/>
        </a:p>
      </dgm:t>
    </dgm:pt>
    <dgm:pt modelId="{FE66A4AC-886B-4555-8F55-6EDB3780CF82}" type="parTrans" cxnId="{D594F90E-5C0D-49DA-8482-02D0771BFC4A}">
      <dgm:prSet/>
      <dgm:spPr/>
      <dgm:t>
        <a:bodyPr/>
        <a:lstStyle/>
        <a:p>
          <a:endParaRPr lang="en-GB"/>
        </a:p>
      </dgm:t>
    </dgm:pt>
    <dgm:pt modelId="{F8935E17-E3ED-453D-8447-29E789A7F9D2}" type="sibTrans" cxnId="{D594F90E-5C0D-49DA-8482-02D0771BFC4A}">
      <dgm:prSet/>
      <dgm:spPr/>
      <dgm:t>
        <a:bodyPr/>
        <a:lstStyle/>
        <a:p>
          <a:endParaRPr lang="en-GB"/>
        </a:p>
      </dgm:t>
    </dgm:pt>
    <dgm:pt modelId="{D9CA38CA-BFDC-45DD-8A91-7D9466A29C03}" type="pres">
      <dgm:prSet presAssocID="{C9635259-195C-4C08-B1F5-0CEAC048E5EB}" presName="Name0" presStyleCnt="0">
        <dgm:presLayoutVars>
          <dgm:chMax val="4"/>
          <dgm:resizeHandles val="exact"/>
        </dgm:presLayoutVars>
      </dgm:prSet>
      <dgm:spPr/>
      <dgm:t>
        <a:bodyPr/>
        <a:lstStyle/>
        <a:p>
          <a:endParaRPr lang="en-GB"/>
        </a:p>
      </dgm:t>
    </dgm:pt>
    <dgm:pt modelId="{C032789E-37A7-47D4-BADA-ACE9C0215C86}" type="pres">
      <dgm:prSet presAssocID="{C9635259-195C-4C08-B1F5-0CEAC048E5EB}" presName="ellipse" presStyleLbl="trBgShp" presStyleIdx="0" presStyleCnt="1" custScaleY="59662" custLinFactY="100000" custLinFactNeighborX="155" custLinFactNeighborY="150711"/>
      <dgm:spPr>
        <a:solidFill>
          <a:srgbClr val="92D050">
            <a:alpha val="40000"/>
          </a:srgbClr>
        </a:solidFill>
      </dgm:spPr>
      <dgm:t>
        <a:bodyPr/>
        <a:lstStyle/>
        <a:p>
          <a:endParaRPr lang="en-US"/>
        </a:p>
      </dgm:t>
    </dgm:pt>
    <dgm:pt modelId="{650C8C6F-F48F-4532-B265-F0C232BC6853}" type="pres">
      <dgm:prSet presAssocID="{C9635259-195C-4C08-B1F5-0CEAC048E5EB}" presName="arrow1" presStyleLbl="fgShp" presStyleIdx="0" presStyleCnt="1" custLinFactY="-36677" custLinFactNeighborX="19729" custLinFactNeighborY="-100000"/>
      <dgm:spPr>
        <a:solidFill>
          <a:srgbClr val="0070C0"/>
        </a:solidFill>
      </dgm:spPr>
      <dgm:t>
        <a:bodyPr/>
        <a:lstStyle/>
        <a:p>
          <a:endParaRPr lang="en-GB"/>
        </a:p>
      </dgm:t>
    </dgm:pt>
    <dgm:pt modelId="{C0F09209-E094-4FE9-9CA1-B23E3C12E50E}" type="pres">
      <dgm:prSet presAssocID="{C9635259-195C-4C08-B1F5-0CEAC048E5EB}" presName="rectangle" presStyleLbl="revTx" presStyleIdx="0" presStyleCnt="1" custScaleX="50617" custLinFactY="-7790" custLinFactNeighborX="-32450" custLinFactNeighborY="-100000">
        <dgm:presLayoutVars>
          <dgm:bulletEnabled val="1"/>
        </dgm:presLayoutVars>
      </dgm:prSet>
      <dgm:spPr/>
      <dgm:t>
        <a:bodyPr/>
        <a:lstStyle/>
        <a:p>
          <a:endParaRPr lang="en-GB"/>
        </a:p>
      </dgm:t>
    </dgm:pt>
    <dgm:pt modelId="{000215EF-02CE-4F25-B11A-A8A68D7C1C10}" type="pres">
      <dgm:prSet presAssocID="{9E1EABFB-E5F8-4DA0-ACA2-47A56E1C9AED}" presName="item1" presStyleLbl="node1" presStyleIdx="0" presStyleCnt="3" custScaleX="64700" custScaleY="57152" custLinFactNeighborX="-56373" custLinFactNeighborY="-19243">
        <dgm:presLayoutVars>
          <dgm:bulletEnabled val="1"/>
        </dgm:presLayoutVars>
      </dgm:prSet>
      <dgm:spPr/>
      <dgm:t>
        <a:bodyPr/>
        <a:lstStyle/>
        <a:p>
          <a:endParaRPr lang="en-GB"/>
        </a:p>
      </dgm:t>
    </dgm:pt>
    <dgm:pt modelId="{51F69A09-417E-4AC8-95DC-E0749BEC4E03}" type="pres">
      <dgm:prSet presAssocID="{B6BE7469-2180-4CA2-84E6-A8AEC4BBA3FA}" presName="item2" presStyleLbl="node1" presStyleIdx="1" presStyleCnt="3" custScaleX="49784" custScaleY="49277" custLinFactNeighborX="30932" custLinFactNeighborY="6006">
        <dgm:presLayoutVars>
          <dgm:bulletEnabled val="1"/>
        </dgm:presLayoutVars>
      </dgm:prSet>
      <dgm:spPr/>
      <dgm:t>
        <a:bodyPr/>
        <a:lstStyle/>
        <a:p>
          <a:endParaRPr lang="en-GB"/>
        </a:p>
      </dgm:t>
    </dgm:pt>
    <dgm:pt modelId="{205A0A1F-6B05-4534-B14F-3A9E7E6BABA4}" type="pres">
      <dgm:prSet presAssocID="{F9BE30C6-E6E2-4889-B71E-1179E722623E}" presName="item3" presStyleLbl="node1" presStyleIdx="2" presStyleCnt="3" custScaleX="109333" custScaleY="97528" custLinFactNeighborX="-3262" custLinFactNeighborY="63148">
        <dgm:presLayoutVars>
          <dgm:bulletEnabled val="1"/>
        </dgm:presLayoutVars>
      </dgm:prSet>
      <dgm:spPr/>
      <dgm:t>
        <a:bodyPr/>
        <a:lstStyle/>
        <a:p>
          <a:endParaRPr lang="en-GB"/>
        </a:p>
      </dgm:t>
    </dgm:pt>
    <dgm:pt modelId="{486740DE-931F-4A57-88B2-72D260D5AF77}" type="pres">
      <dgm:prSet presAssocID="{C9635259-195C-4C08-B1F5-0CEAC048E5EB}" presName="funnel" presStyleLbl="trAlignAcc1" presStyleIdx="0" presStyleCnt="1" custScaleX="153022" custScaleY="63615" custLinFactNeighborX="-14" custLinFactNeighborY="-6713"/>
      <dgm:spPr/>
      <dgm:t>
        <a:bodyPr/>
        <a:lstStyle/>
        <a:p>
          <a:endParaRPr lang="en-GB"/>
        </a:p>
      </dgm:t>
    </dgm:pt>
  </dgm:ptLst>
  <dgm:cxnLst>
    <dgm:cxn modelId="{16157D80-8B42-4415-B950-CEEA08667361}" type="presOf" srcId="{9E1EABFB-E5F8-4DA0-ACA2-47A56E1C9AED}" destId="{51F69A09-417E-4AC8-95DC-E0749BEC4E03}" srcOrd="0" destOrd="0" presId="urn:microsoft.com/office/officeart/2005/8/layout/funnel1"/>
    <dgm:cxn modelId="{4F138F76-5B63-480A-999C-07604295B21D}" type="presOf" srcId="{C9635259-195C-4C08-B1F5-0CEAC048E5EB}" destId="{D9CA38CA-BFDC-45DD-8A91-7D9466A29C03}" srcOrd="0" destOrd="0" presId="urn:microsoft.com/office/officeart/2005/8/layout/funnel1"/>
    <dgm:cxn modelId="{443C31F9-A8F0-4FD7-9FDB-8304E0772616}" srcId="{C9635259-195C-4C08-B1F5-0CEAC048E5EB}" destId="{9E1EABFB-E5F8-4DA0-ACA2-47A56E1C9AED}" srcOrd="1" destOrd="0" parTransId="{36133009-1275-4CAE-B85C-78D926DDF6A1}" sibTransId="{20157D99-D796-4ABB-9A04-9A161EFDBDBD}"/>
    <dgm:cxn modelId="{994D778F-5AF3-4A83-86CA-5C8A7B33BCDF}" type="presOf" srcId="{B6BE7469-2180-4CA2-84E6-A8AEC4BBA3FA}" destId="{000215EF-02CE-4F25-B11A-A8A68D7C1C10}" srcOrd="0" destOrd="0" presId="urn:microsoft.com/office/officeart/2005/8/layout/funnel1"/>
    <dgm:cxn modelId="{2AAAECC4-7C69-4105-8DD2-EB6EE00B613A}" srcId="{C9635259-195C-4C08-B1F5-0CEAC048E5EB}" destId="{B6BE7469-2180-4CA2-84E6-A8AEC4BBA3FA}" srcOrd="2" destOrd="0" parTransId="{EFD1A231-D4A7-4346-9E6E-922951409132}" sibTransId="{0E3FF9EE-C5D9-4EF9-8AB4-B63F74E8BE20}"/>
    <dgm:cxn modelId="{11A571CF-80B8-4352-B503-E283D38D390F}" srcId="{C9635259-195C-4C08-B1F5-0CEAC048E5EB}" destId="{1269FF1D-A989-489B-AD2C-1B80611DAB9C}" srcOrd="0" destOrd="0" parTransId="{D3DECC83-72ED-4BD2-810D-9ED5181A4435}" sibTransId="{7F4B9427-BA8B-4814-BA7A-610D80C001F8}"/>
    <dgm:cxn modelId="{D594F90E-5C0D-49DA-8482-02D0771BFC4A}" srcId="{C9635259-195C-4C08-B1F5-0CEAC048E5EB}" destId="{F9BE30C6-E6E2-4889-B71E-1179E722623E}" srcOrd="3" destOrd="0" parTransId="{FE66A4AC-886B-4555-8F55-6EDB3780CF82}" sibTransId="{F8935E17-E3ED-453D-8447-29E789A7F9D2}"/>
    <dgm:cxn modelId="{14AB2640-4F88-4361-B1C8-BC721AE7DC6E}" type="presOf" srcId="{F9BE30C6-E6E2-4889-B71E-1179E722623E}" destId="{C0F09209-E094-4FE9-9CA1-B23E3C12E50E}" srcOrd="0" destOrd="0" presId="urn:microsoft.com/office/officeart/2005/8/layout/funnel1"/>
    <dgm:cxn modelId="{BD5894A4-A2A4-43BC-BA93-21D4021B0D1B}" type="presOf" srcId="{1269FF1D-A989-489B-AD2C-1B80611DAB9C}" destId="{205A0A1F-6B05-4534-B14F-3A9E7E6BABA4}" srcOrd="0" destOrd="0" presId="urn:microsoft.com/office/officeart/2005/8/layout/funnel1"/>
    <dgm:cxn modelId="{D424D039-FDEC-4660-9CE3-481D5A187E5C}" type="presParOf" srcId="{D9CA38CA-BFDC-45DD-8A91-7D9466A29C03}" destId="{C032789E-37A7-47D4-BADA-ACE9C0215C86}" srcOrd="0" destOrd="0" presId="urn:microsoft.com/office/officeart/2005/8/layout/funnel1"/>
    <dgm:cxn modelId="{BA6D5271-F633-4691-805D-3B431A910ABE}" type="presParOf" srcId="{D9CA38CA-BFDC-45DD-8A91-7D9466A29C03}" destId="{650C8C6F-F48F-4532-B265-F0C232BC6853}" srcOrd="1" destOrd="0" presId="urn:microsoft.com/office/officeart/2005/8/layout/funnel1"/>
    <dgm:cxn modelId="{691180AF-9D91-4C28-B7AC-722375632968}" type="presParOf" srcId="{D9CA38CA-BFDC-45DD-8A91-7D9466A29C03}" destId="{C0F09209-E094-4FE9-9CA1-B23E3C12E50E}" srcOrd="2" destOrd="0" presId="urn:microsoft.com/office/officeart/2005/8/layout/funnel1"/>
    <dgm:cxn modelId="{DD06B64E-AA77-47EF-BAFA-C7188C180F3A}" type="presParOf" srcId="{D9CA38CA-BFDC-45DD-8A91-7D9466A29C03}" destId="{000215EF-02CE-4F25-B11A-A8A68D7C1C10}" srcOrd="3" destOrd="0" presId="urn:microsoft.com/office/officeart/2005/8/layout/funnel1"/>
    <dgm:cxn modelId="{2C9B39DD-176E-4829-AB23-2AA7044449F9}" type="presParOf" srcId="{D9CA38CA-BFDC-45DD-8A91-7D9466A29C03}" destId="{51F69A09-417E-4AC8-95DC-E0749BEC4E03}" srcOrd="4" destOrd="0" presId="urn:microsoft.com/office/officeart/2005/8/layout/funnel1"/>
    <dgm:cxn modelId="{7CDE0404-60A5-478E-B603-1A22D571B259}" type="presParOf" srcId="{D9CA38CA-BFDC-45DD-8A91-7D9466A29C03}" destId="{205A0A1F-6B05-4534-B14F-3A9E7E6BABA4}" srcOrd="5" destOrd="0" presId="urn:microsoft.com/office/officeart/2005/8/layout/funnel1"/>
    <dgm:cxn modelId="{BFEF9F44-2667-4954-8E7A-5CBD25403B97}" type="presParOf" srcId="{D9CA38CA-BFDC-45DD-8A91-7D9466A29C03}" destId="{486740DE-931F-4A57-88B2-72D260D5AF7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7AC2A-7841-419C-A6BE-5A5E7DAC1701}">
      <dsp:nvSpPr>
        <dsp:cNvPr id="0" name=""/>
        <dsp:cNvSpPr/>
      </dsp:nvSpPr>
      <dsp:spPr>
        <a:xfrm>
          <a:off x="4596540" y="1656731"/>
          <a:ext cx="1322104" cy="103744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Service Delivery</a:t>
          </a:r>
          <a:endParaRPr lang="en-US" sz="2000" kern="1200" dirty="0"/>
        </a:p>
      </dsp:txBody>
      <dsp:txXfrm>
        <a:off x="4805514" y="1820711"/>
        <a:ext cx="904156" cy="709480"/>
      </dsp:txXfrm>
    </dsp:sp>
    <dsp:sp modelId="{2FA821FE-6561-48C9-94AB-DAE7456A8190}">
      <dsp:nvSpPr>
        <dsp:cNvPr id="0" name=""/>
        <dsp:cNvSpPr/>
      </dsp:nvSpPr>
      <dsp:spPr>
        <a:xfrm>
          <a:off x="5482746" y="665319"/>
          <a:ext cx="673179" cy="580033"/>
        </a:xfrm>
        <a:prstGeom prst="hexagon">
          <a:avLst>
            <a:gd name="adj" fmla="val 28900"/>
            <a:gd name="vf" fmla="val 115470"/>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E9349EBA-CC37-4DBD-B36E-3FE820D3469D}">
      <dsp:nvSpPr>
        <dsp:cNvPr id="0" name=""/>
        <dsp:cNvSpPr/>
      </dsp:nvSpPr>
      <dsp:spPr>
        <a:xfrm>
          <a:off x="4529836" y="0"/>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Applications</a:t>
          </a:r>
          <a:endParaRPr lang="en-US" sz="1100" kern="1200" dirty="0"/>
        </a:p>
      </dsp:txBody>
      <dsp:txXfrm>
        <a:off x="4772146" y="209626"/>
        <a:ext cx="977532" cy="845681"/>
      </dsp:txXfrm>
    </dsp:sp>
    <dsp:sp modelId="{7CE65FD8-CD38-4C48-8941-D66F7A88538E}">
      <dsp:nvSpPr>
        <dsp:cNvPr id="0" name=""/>
        <dsp:cNvSpPr/>
      </dsp:nvSpPr>
      <dsp:spPr>
        <a:xfrm>
          <a:off x="6268399" y="1749673"/>
          <a:ext cx="673179" cy="580033"/>
        </a:xfrm>
        <a:prstGeom prst="hexagon">
          <a:avLst>
            <a:gd name="adj" fmla="val 28900"/>
            <a:gd name="vf" fmla="val 115470"/>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86FF22E2-4911-4F20-8856-8901D7DD9BCF}">
      <dsp:nvSpPr>
        <dsp:cNvPr id="0" name=""/>
        <dsp:cNvSpPr/>
      </dsp:nvSpPr>
      <dsp:spPr>
        <a:xfrm>
          <a:off x="5870800" y="778019"/>
          <a:ext cx="1462152" cy="1264933"/>
        </a:xfrm>
        <a:prstGeom prst="hexagon">
          <a:avLst>
            <a:gd name="adj" fmla="val 28570"/>
            <a:gd name="vf" fmla="val 115470"/>
          </a:avLst>
        </a:prstGeom>
        <a:solidFill>
          <a:schemeClr val="accent1">
            <a:hueOff val="0"/>
            <a:satOff val="0"/>
            <a:lumOff val="0"/>
            <a:alpha val="0"/>
          </a:schemeClr>
        </a:solidFill>
        <a:ln w="12700" cap="flat" cmpd="sng" algn="ctr">
          <a:solidFill>
            <a:schemeClr val="bg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p>
      </dsp:txBody>
      <dsp:txXfrm>
        <a:off x="6113110" y="987645"/>
        <a:ext cx="977532" cy="845681"/>
      </dsp:txXfrm>
    </dsp:sp>
    <dsp:sp modelId="{F721DF04-C0AD-4A30-B52D-17B4D5F5DDC5}">
      <dsp:nvSpPr>
        <dsp:cNvPr id="0" name=""/>
        <dsp:cNvSpPr/>
      </dsp:nvSpPr>
      <dsp:spPr>
        <a:xfrm>
          <a:off x="5722634" y="2973704"/>
          <a:ext cx="673179" cy="580033"/>
        </a:xfrm>
        <a:prstGeom prst="hexagon">
          <a:avLst>
            <a:gd name="adj" fmla="val 28900"/>
            <a:gd name="vf" fmla="val 115470"/>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CA1C42F3-015D-4FAE-892A-D92FD3AE679A}">
      <dsp:nvSpPr>
        <dsp:cNvPr id="0" name=""/>
        <dsp:cNvSpPr/>
      </dsp:nvSpPr>
      <dsp:spPr>
        <a:xfrm>
          <a:off x="5870800" y="230751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Infrastructure</a:t>
          </a:r>
          <a:endParaRPr lang="en-US" sz="1100" kern="1200" dirty="0"/>
        </a:p>
      </dsp:txBody>
      <dsp:txXfrm>
        <a:off x="6113110" y="2517140"/>
        <a:ext cx="977532" cy="845681"/>
      </dsp:txXfrm>
    </dsp:sp>
    <dsp:sp modelId="{D7B60BF3-5F03-4043-AE8A-7DA111684E37}">
      <dsp:nvSpPr>
        <dsp:cNvPr id="0" name=""/>
        <dsp:cNvSpPr/>
      </dsp:nvSpPr>
      <dsp:spPr>
        <a:xfrm>
          <a:off x="4368804" y="3100763"/>
          <a:ext cx="673179" cy="580033"/>
        </a:xfrm>
        <a:prstGeom prst="hexagon">
          <a:avLst>
            <a:gd name="adj" fmla="val 28900"/>
            <a:gd name="vf" fmla="val 115470"/>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8E726599-BBDA-4F64-B169-E0A6C3A1C651}">
      <dsp:nvSpPr>
        <dsp:cNvPr id="0" name=""/>
        <dsp:cNvSpPr/>
      </dsp:nvSpPr>
      <dsp:spPr>
        <a:xfrm>
          <a:off x="4529836" y="3086404"/>
          <a:ext cx="1462152" cy="1264933"/>
        </a:xfrm>
        <a:prstGeom prst="hexagon">
          <a:avLst>
            <a:gd name="adj" fmla="val 28570"/>
            <a:gd name="vf" fmla="val 115470"/>
          </a:avLst>
        </a:prstGeom>
        <a:solidFill>
          <a:schemeClr val="accen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p>
      </dsp:txBody>
      <dsp:txXfrm>
        <a:off x="4772146" y="3296030"/>
        <a:ext cx="977532" cy="845681"/>
      </dsp:txXfrm>
    </dsp:sp>
    <dsp:sp modelId="{98CD50FD-108C-4CAF-BF3A-1187C044CFB8}">
      <dsp:nvSpPr>
        <dsp:cNvPr id="0" name=""/>
        <dsp:cNvSpPr/>
      </dsp:nvSpPr>
      <dsp:spPr>
        <a:xfrm>
          <a:off x="3182646" y="230838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Unified communications</a:t>
          </a:r>
          <a:endParaRPr lang="en-US" sz="1100" kern="1200" dirty="0"/>
        </a:p>
      </dsp:txBody>
      <dsp:txXfrm>
        <a:off x="3424956" y="2518010"/>
        <a:ext cx="977532" cy="845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3496B-41E8-445B-AD17-3FB0252C11D7}">
      <dsp:nvSpPr>
        <dsp:cNvPr id="0" name=""/>
        <dsp:cNvSpPr/>
      </dsp:nvSpPr>
      <dsp:spPr>
        <a:xfrm>
          <a:off x="3419250" y="398105"/>
          <a:ext cx="3655123" cy="365512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Doing</a:t>
          </a:r>
          <a:endParaRPr lang="en-US" sz="3300" kern="1200" dirty="0"/>
        </a:p>
      </dsp:txBody>
      <dsp:txXfrm>
        <a:off x="5406506" y="1072563"/>
        <a:ext cx="1240131" cy="1218374"/>
      </dsp:txXfrm>
    </dsp:sp>
    <dsp:sp modelId="{30389F36-1E63-4B9C-9899-4A693381EE5F}">
      <dsp:nvSpPr>
        <dsp:cNvPr id="0" name=""/>
        <dsp:cNvSpPr/>
      </dsp:nvSpPr>
      <dsp:spPr>
        <a:xfrm>
          <a:off x="3386837" y="453304"/>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Money &amp; people</a:t>
          </a:r>
          <a:endParaRPr lang="en-US" sz="3300" kern="1200" dirty="0"/>
        </a:p>
      </dsp:txBody>
      <dsp:txXfrm>
        <a:off x="4387645" y="2759514"/>
        <a:ext cx="1653508" cy="1131347"/>
      </dsp:txXfrm>
    </dsp:sp>
    <dsp:sp modelId="{A1AAD08A-D1E7-4D23-A814-2212D6028C4C}">
      <dsp:nvSpPr>
        <dsp:cNvPr id="0" name=""/>
        <dsp:cNvSpPr/>
      </dsp:nvSpPr>
      <dsp:spPr>
        <a:xfrm>
          <a:off x="3336031" y="402498"/>
          <a:ext cx="3655123" cy="365512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Selling</a:t>
          </a:r>
          <a:endParaRPr lang="en-US" sz="3300" kern="1200" dirty="0"/>
        </a:p>
      </dsp:txBody>
      <dsp:txXfrm>
        <a:off x="3727651" y="1120469"/>
        <a:ext cx="1240131" cy="1218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2789E-37A7-47D4-BADA-ACE9C0215C86}">
      <dsp:nvSpPr>
        <dsp:cNvPr id="0" name=""/>
        <dsp:cNvSpPr/>
      </dsp:nvSpPr>
      <dsp:spPr>
        <a:xfrm>
          <a:off x="1918569" y="4120588"/>
          <a:ext cx="4392457" cy="910109"/>
        </a:xfrm>
        <a:prstGeom prst="ellipse">
          <a:avLst/>
        </a:prstGeom>
        <a:solidFill>
          <a:srgbClr val="92D050">
            <a:alpha val="40000"/>
          </a:srgbClr>
        </a:solidFill>
        <a:ln>
          <a:noFill/>
        </a:ln>
        <a:effectLst/>
      </dsp:spPr>
      <dsp:style>
        <a:lnRef idx="0">
          <a:scrgbClr r="0" g="0" b="0"/>
        </a:lnRef>
        <a:fillRef idx="1">
          <a:scrgbClr r="0" g="0" b="0"/>
        </a:fillRef>
        <a:effectRef idx="0">
          <a:scrgbClr r="0" g="0" b="0"/>
        </a:effectRef>
        <a:fontRef idx="minor"/>
      </dsp:style>
    </dsp:sp>
    <dsp:sp modelId="{650C8C6F-F48F-4532-B265-F0C232BC6853}">
      <dsp:nvSpPr>
        <dsp:cNvPr id="0" name=""/>
        <dsp:cNvSpPr/>
      </dsp:nvSpPr>
      <dsp:spPr>
        <a:xfrm>
          <a:off x="3774597" y="3000256"/>
          <a:ext cx="1015457" cy="721430"/>
        </a:xfrm>
        <a:prstGeom prst="downArrow">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09209-E094-4FE9-9CA1-B23E3C12E50E}">
      <dsp:nvSpPr>
        <dsp:cNvPr id="0" name=""/>
        <dsp:cNvSpPr/>
      </dsp:nvSpPr>
      <dsp:spPr>
        <a:xfrm>
          <a:off x="1754783" y="3058524"/>
          <a:ext cx="2068214" cy="102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Demand</a:t>
          </a:r>
          <a:br>
            <a:rPr lang="en-GB" sz="2400" kern="1200" dirty="0" smtClean="0"/>
          </a:br>
          <a:r>
            <a:rPr lang="en-GB" sz="2400" kern="1200" dirty="0" smtClean="0"/>
            <a:t>Supply</a:t>
          </a:r>
          <a:endParaRPr lang="en-GB" sz="2400" kern="1200" dirty="0"/>
        </a:p>
      </dsp:txBody>
      <dsp:txXfrm>
        <a:off x="1754783" y="3058524"/>
        <a:ext cx="2068214" cy="1021501"/>
      </dsp:txXfrm>
    </dsp:sp>
    <dsp:sp modelId="{000215EF-02CE-4F25-B11A-A8A68D7C1C10}">
      <dsp:nvSpPr>
        <dsp:cNvPr id="0" name=""/>
        <dsp:cNvSpPr/>
      </dsp:nvSpPr>
      <dsp:spPr>
        <a:xfrm>
          <a:off x="3309362" y="1182499"/>
          <a:ext cx="1929626" cy="190471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Business as usual (BAU)</a:t>
          </a:r>
          <a:endParaRPr lang="en-GB" sz="1400" kern="1200" dirty="0"/>
        </a:p>
      </dsp:txBody>
      <dsp:txXfrm>
        <a:off x="3591949" y="1461438"/>
        <a:ext cx="1364452" cy="1346834"/>
      </dsp:txXfrm>
    </dsp:sp>
    <dsp:sp modelId="{51F69A09-417E-4AC8-95DC-E0749BEC4E03}">
      <dsp:nvSpPr>
        <dsp:cNvPr id="0" name=""/>
        <dsp:cNvSpPr/>
      </dsp:nvSpPr>
      <dsp:spPr>
        <a:xfrm>
          <a:off x="1665622" y="90742"/>
          <a:ext cx="1981646" cy="196283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Tactical</a:t>
          </a:r>
          <a:endParaRPr lang="en-GB" sz="1400" kern="1200" dirty="0">
            <a:solidFill>
              <a:schemeClr val="tx1"/>
            </a:solidFill>
          </a:endParaRPr>
        </a:p>
      </dsp:txBody>
      <dsp:txXfrm>
        <a:off x="1955827" y="378192"/>
        <a:ext cx="1401236" cy="1387930"/>
      </dsp:txXfrm>
    </dsp:sp>
    <dsp:sp modelId="{205A0A1F-6B05-4534-B14F-3A9E7E6BABA4}">
      <dsp:nvSpPr>
        <dsp:cNvPr id="0" name=""/>
        <dsp:cNvSpPr/>
      </dsp:nvSpPr>
      <dsp:spPr>
        <a:xfrm>
          <a:off x="5109302" y="1111364"/>
          <a:ext cx="972689" cy="94746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Strategic</a:t>
          </a:r>
          <a:endParaRPr lang="en-GB" sz="1400" kern="1200" dirty="0"/>
        </a:p>
      </dsp:txBody>
      <dsp:txXfrm>
        <a:off x="5251749" y="1250117"/>
        <a:ext cx="687795" cy="669962"/>
      </dsp:txXfrm>
    </dsp:sp>
    <dsp:sp modelId="{486740DE-931F-4A57-88B2-72D260D5AF77}">
      <dsp:nvSpPr>
        <dsp:cNvPr id="0" name=""/>
        <dsp:cNvSpPr/>
      </dsp:nvSpPr>
      <dsp:spPr>
        <a:xfrm>
          <a:off x="466847" y="238976"/>
          <a:ext cx="7294570" cy="242602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2789E-37A7-47D4-BADA-ACE9C0215C86}">
      <dsp:nvSpPr>
        <dsp:cNvPr id="0" name=""/>
        <dsp:cNvSpPr/>
      </dsp:nvSpPr>
      <dsp:spPr>
        <a:xfrm>
          <a:off x="1918569" y="4188706"/>
          <a:ext cx="4392457" cy="910109"/>
        </a:xfrm>
        <a:prstGeom prst="ellipse">
          <a:avLst/>
        </a:prstGeom>
        <a:solidFill>
          <a:srgbClr val="92D050">
            <a:alpha val="40000"/>
          </a:srgbClr>
        </a:solidFill>
        <a:ln>
          <a:noFill/>
        </a:ln>
        <a:effectLst/>
      </dsp:spPr>
      <dsp:style>
        <a:lnRef idx="0">
          <a:scrgbClr r="0" g="0" b="0"/>
        </a:lnRef>
        <a:fillRef idx="1">
          <a:scrgbClr r="0" g="0" b="0"/>
        </a:fillRef>
        <a:effectRef idx="0">
          <a:scrgbClr r="0" g="0" b="0"/>
        </a:effectRef>
        <a:fontRef idx="minor"/>
      </dsp:style>
    </dsp:sp>
    <dsp:sp modelId="{650C8C6F-F48F-4532-B265-F0C232BC6853}">
      <dsp:nvSpPr>
        <dsp:cNvPr id="0" name=""/>
        <dsp:cNvSpPr/>
      </dsp:nvSpPr>
      <dsp:spPr>
        <a:xfrm>
          <a:off x="3857117" y="3047261"/>
          <a:ext cx="851251" cy="544800"/>
        </a:xfrm>
        <a:prstGeom prst="downArrow">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09209-E094-4FE9-9CA1-B23E3C12E50E}">
      <dsp:nvSpPr>
        <dsp:cNvPr id="0" name=""/>
        <dsp:cNvSpPr/>
      </dsp:nvSpPr>
      <dsp:spPr>
        <a:xfrm>
          <a:off x="1754783" y="3126643"/>
          <a:ext cx="2068214" cy="102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Demand</a:t>
          </a:r>
          <a:br>
            <a:rPr lang="en-GB" sz="2400" kern="1200" dirty="0" smtClean="0"/>
          </a:br>
          <a:r>
            <a:rPr lang="en-GB" sz="2400" kern="1200" dirty="0" smtClean="0"/>
            <a:t>Supply</a:t>
          </a:r>
          <a:endParaRPr lang="en-GB" sz="2400" kern="1200" dirty="0"/>
        </a:p>
      </dsp:txBody>
      <dsp:txXfrm>
        <a:off x="1754783" y="3126643"/>
        <a:ext cx="2068214" cy="1021501"/>
      </dsp:txXfrm>
    </dsp:sp>
    <dsp:sp modelId="{000215EF-02CE-4F25-B11A-A8A68D7C1C10}">
      <dsp:nvSpPr>
        <dsp:cNvPr id="0" name=""/>
        <dsp:cNvSpPr/>
      </dsp:nvSpPr>
      <dsp:spPr>
        <a:xfrm>
          <a:off x="2915374" y="1733261"/>
          <a:ext cx="991367" cy="87571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Business as usual (BAU)</a:t>
          </a:r>
          <a:endParaRPr lang="en-GB" sz="1300" kern="1200" dirty="0"/>
        </a:p>
      </dsp:txBody>
      <dsp:txXfrm>
        <a:off x="3060556" y="1861506"/>
        <a:ext cx="701003" cy="619222"/>
      </dsp:txXfrm>
    </dsp:sp>
    <dsp:sp modelId="{51F69A09-417E-4AC8-95DC-E0749BEC4E03}">
      <dsp:nvSpPr>
        <dsp:cNvPr id="0" name=""/>
        <dsp:cNvSpPr/>
      </dsp:nvSpPr>
      <dsp:spPr>
        <a:xfrm>
          <a:off x="3270971" y="1030942"/>
          <a:ext cx="762816" cy="75504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Tactical</a:t>
          </a:r>
          <a:endParaRPr lang="en-GB" sz="1300" kern="1200" dirty="0">
            <a:solidFill>
              <a:schemeClr val="tx1"/>
            </a:solidFill>
          </a:endParaRPr>
        </a:p>
      </dsp:txBody>
      <dsp:txXfrm>
        <a:off x="3382683" y="1141516"/>
        <a:ext cx="539392" cy="533900"/>
      </dsp:txXfrm>
    </dsp:sp>
    <dsp:sp modelId="{205A0A1F-6B05-4534-B14F-3A9E7E6BABA4}">
      <dsp:nvSpPr>
        <dsp:cNvPr id="0" name=""/>
        <dsp:cNvSpPr/>
      </dsp:nvSpPr>
      <dsp:spPr>
        <a:xfrm>
          <a:off x="3857115" y="1166374"/>
          <a:ext cx="1675257" cy="149437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Strategic</a:t>
          </a:r>
          <a:endParaRPr lang="en-GB" sz="1300" kern="1200" dirty="0"/>
        </a:p>
      </dsp:txBody>
      <dsp:txXfrm>
        <a:off x="4102451" y="1385220"/>
        <a:ext cx="1184585" cy="1056683"/>
      </dsp:txXfrm>
    </dsp:sp>
    <dsp:sp modelId="{486740DE-931F-4A57-88B2-72D260D5AF77}">
      <dsp:nvSpPr>
        <dsp:cNvPr id="0" name=""/>
        <dsp:cNvSpPr/>
      </dsp:nvSpPr>
      <dsp:spPr>
        <a:xfrm>
          <a:off x="466847" y="307095"/>
          <a:ext cx="7294570" cy="242602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CC7B7-9154-4528-89B2-D36187FD291C}" type="datetimeFigureOut">
              <a:rPr lang="en-GB" smtClean="0"/>
              <a:t>09/12/2020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B64AD-302E-48AC-9016-652FF0ECB123}" type="slidenum">
              <a:rPr lang="en-GB" smtClean="0"/>
              <a:t>‹#›</a:t>
            </a:fld>
            <a:endParaRPr lang="en-GB"/>
          </a:p>
        </p:txBody>
      </p:sp>
    </p:spTree>
    <p:extLst>
      <p:ext uri="{BB962C8B-B14F-4D97-AF65-F5344CB8AC3E}">
        <p14:creationId xmlns:p14="http://schemas.microsoft.com/office/powerpoint/2010/main" val="237461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0" dirty="0" smtClean="0"/>
              <a:t>It could be argued we’ve all been doing digital transformation since 1989</a:t>
            </a:r>
            <a:r>
              <a:rPr lang="en-GB" b="0" baseline="0" dirty="0" smtClean="0"/>
              <a:t> when the Oxford English Dictionary defined digital as: pertaining to, or using digits as applied to a computer. That said, today’s business leaders are waking up to the fact that they should embrace technology to help drive their business. </a:t>
            </a:r>
          </a:p>
          <a:p>
            <a:pPr marL="0" indent="0">
              <a:buFont typeface="+mj-lt"/>
              <a:buNone/>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smtClean="0"/>
              <a:t>In this presentation I will refer to the Information Technology (IT) department or team, who typically provide digital services and digital transformation to a business under the control of a Chief Information Officer (CIO), a Chief Technology Officer (CTO) or a Chief Digital Officer (CDO).</a:t>
            </a: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2</a:t>
            </a:fld>
            <a:endParaRPr lang="en-GB"/>
          </a:p>
        </p:txBody>
      </p:sp>
    </p:spTree>
    <p:extLst>
      <p:ext uri="{BB962C8B-B14F-4D97-AF65-F5344CB8AC3E}">
        <p14:creationId xmlns:p14="http://schemas.microsoft.com/office/powerpoint/2010/main" val="353489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however, is</a:t>
            </a:r>
            <a:r>
              <a:rPr lang="en-GB" baseline="0" dirty="0" smtClean="0"/>
              <a:t> the ideal scenario:</a:t>
            </a:r>
          </a:p>
          <a:p>
            <a:endParaRPr lang="en-GB" baseline="0" dirty="0" smtClean="0"/>
          </a:p>
          <a:p>
            <a:pPr algn="l"/>
            <a:r>
              <a:rPr lang="en-GB" baseline="0" dirty="0" smtClean="0"/>
              <a:t>Before starting any strategic transformation, sort out the BAU issues so that they run at a minimum, also cull the tactical projects so that you can not only concentrate on the strategic projects but the supply can manage the demand. I have a simple rule, if it’s not strategic, does not have a business sponsor and a business case I question very hard whether the project should continue.</a:t>
            </a: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11</a:t>
            </a:fld>
            <a:endParaRPr lang="en-GB"/>
          </a:p>
        </p:txBody>
      </p:sp>
    </p:spTree>
    <p:extLst>
      <p:ext uri="{BB962C8B-B14F-4D97-AF65-F5344CB8AC3E}">
        <p14:creationId xmlns:p14="http://schemas.microsoft.com/office/powerpoint/2010/main" val="95711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final area I always like to address with</a:t>
            </a:r>
            <a:r>
              <a:rPr lang="en-GB" baseline="0" dirty="0" smtClean="0"/>
              <a:t> the stakeholders is the fact that the success of a technology enhancement and on going use of such is reliant on a good working relationship between the business and the IT team.</a:t>
            </a:r>
          </a:p>
          <a:p>
            <a:endParaRPr lang="en-GB" baseline="0" dirty="0" smtClean="0"/>
          </a:p>
          <a:p>
            <a:r>
              <a:rPr lang="en-GB" dirty="0" smtClean="0"/>
              <a:t>This simplified</a:t>
            </a:r>
            <a:r>
              <a:rPr lang="en-GB" baseline="0" dirty="0" smtClean="0"/>
              <a:t> resource spectrum shows users and super users of systems under the control of a business owner, whilst the associated technical support and developer / system supplier are under the control of and IT owner. The technical subject matter experts in the middle are always open for negotiation. I find in mature, well established organisations the SMEs sit within the business whereas less mature may sit with the IT team.</a:t>
            </a:r>
          </a:p>
          <a:p>
            <a:endParaRPr lang="en-GB" baseline="0" dirty="0" smtClean="0"/>
          </a:p>
          <a:p>
            <a:r>
              <a:rPr lang="en-GB" baseline="0" dirty="0" smtClean="0"/>
              <a:t>What we can here is, the business takes full responsibility for defining the requirements, approving the system design, carrying out user acceptance testing (UAT) and ultimately using the systems correctly whereas the IT team take on the responsibility to supply a working system in line with such requirements and approval. In addition the technical subject matter experts configure the system in line with requirements and approved levels of governance. They also assist the business with training and UAT along with supporting the IT team with ongoing support.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Combining this with the ongoing future requirements and development of the system hopefully the business will gain the most from the systems and achieve their goal of using technology to </a:t>
            </a:r>
            <a:r>
              <a:rPr lang="en-GB" b="1" dirty="0" smtClean="0"/>
              <a:t>help drive up revenue, reduce costs and increase profits!</a:t>
            </a: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fld id="{1F4B64AD-302E-48AC-9016-652FF0ECB123}" type="slidenum">
              <a:rPr lang="en-GB" smtClean="0"/>
              <a:t>12</a:t>
            </a:fld>
            <a:endParaRPr lang="en-GB"/>
          </a:p>
        </p:txBody>
      </p:sp>
    </p:spTree>
    <p:extLst>
      <p:ext uri="{BB962C8B-B14F-4D97-AF65-F5344CB8AC3E}">
        <p14:creationId xmlns:p14="http://schemas.microsoft.com/office/powerpoint/2010/main" val="225044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conclusion we have:</a:t>
            </a:r>
          </a:p>
          <a:p>
            <a:pPr marL="514350" indent="-514350">
              <a:buFont typeface="+mj-lt"/>
              <a:buAutoNum type="arabicPeriod"/>
            </a:pPr>
            <a:r>
              <a:rPr lang="en-GB" dirty="0" smtClean="0"/>
              <a:t>Defined digital transformation;</a:t>
            </a:r>
          </a:p>
          <a:p>
            <a:pPr marL="514350" indent="-514350">
              <a:buFont typeface="+mj-lt"/>
              <a:buAutoNum type="arabicPeriod"/>
            </a:pPr>
            <a:r>
              <a:rPr lang="en-GB" dirty="0" smtClean="0"/>
              <a:t>Educated the business that they need to define their requirements, avoid ‘</a:t>
            </a:r>
            <a:r>
              <a:rPr lang="en-GB" dirty="0" err="1" smtClean="0"/>
              <a:t>solutionising</a:t>
            </a:r>
            <a:r>
              <a:rPr lang="en-GB" dirty="0" smtClean="0"/>
              <a:t>’ and ‘shadow IT’;</a:t>
            </a:r>
          </a:p>
          <a:p>
            <a:pPr marL="514350" indent="-514350">
              <a:buFont typeface="+mj-lt"/>
              <a:buAutoNum type="arabicPeriod"/>
            </a:pPr>
            <a:r>
              <a:rPr lang="en-GB" dirty="0" smtClean="0"/>
              <a:t>Looked at the definitions of the main system building blocks that are required to enable digital enhancements;</a:t>
            </a:r>
          </a:p>
          <a:p>
            <a:pPr marL="514350" indent="-514350">
              <a:buFont typeface="+mj-lt"/>
              <a:buAutoNum type="arabicPeriod"/>
            </a:pPr>
            <a:r>
              <a:rPr lang="en-GB" dirty="0" smtClean="0"/>
              <a:t>Looked at how to obtain stakeholder approval;</a:t>
            </a:r>
          </a:p>
          <a:p>
            <a:pPr marL="514350" indent="-514350">
              <a:buFont typeface="+mj-lt"/>
              <a:buAutoNum type="arabicPeriod"/>
            </a:pPr>
            <a:r>
              <a:rPr lang="en-GB" dirty="0" smtClean="0"/>
              <a:t>Looked at how to prioritise ‘supply and demand’</a:t>
            </a:r>
          </a:p>
          <a:p>
            <a:pPr marL="514350" indent="-514350">
              <a:buFont typeface="+mj-lt"/>
              <a:buAutoNum type="arabicPeriod"/>
            </a:pPr>
            <a:r>
              <a:rPr lang="en-GB" dirty="0" smtClean="0"/>
              <a:t>Finally looked at what business input we need for successful deployment of digital enhancements.</a:t>
            </a:r>
          </a:p>
          <a:p>
            <a:pPr marL="0" indent="0">
              <a:buNone/>
            </a:pPr>
            <a:r>
              <a:rPr lang="en-GB" dirty="0" smtClean="0"/>
              <a:t>We haven’t looked at system selection or project / programme methodologies, but leave that for another discussion.</a:t>
            </a:r>
          </a:p>
          <a:p>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13</a:t>
            </a:fld>
            <a:endParaRPr lang="en-GB"/>
          </a:p>
        </p:txBody>
      </p:sp>
    </p:spTree>
    <p:extLst>
      <p:ext uri="{BB962C8B-B14F-4D97-AF65-F5344CB8AC3E}">
        <p14:creationId xmlns:p14="http://schemas.microsoft.com/office/powerpoint/2010/main" val="89667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very much,</a:t>
            </a:r>
            <a:r>
              <a:rPr lang="en-GB" baseline="0" dirty="0" smtClean="0"/>
              <a:t> any questions now or feel free to contact me directly to discuss.</a:t>
            </a: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14</a:t>
            </a:fld>
            <a:endParaRPr lang="en-GB"/>
          </a:p>
        </p:txBody>
      </p:sp>
    </p:spTree>
    <p:extLst>
      <p:ext uri="{BB962C8B-B14F-4D97-AF65-F5344CB8AC3E}">
        <p14:creationId xmlns:p14="http://schemas.microsoft.com/office/powerpoint/2010/main" val="47695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0" baseline="0" dirty="0" smtClean="0"/>
              <a:t>In terms of ‘digital transformation’ many businesses think it means the following:</a:t>
            </a:r>
          </a:p>
          <a:p>
            <a:pPr marL="0" indent="0">
              <a:buFont typeface="+mj-lt"/>
              <a:buNone/>
            </a:pPr>
            <a:endParaRPr lang="en-GB" b="0" baseline="0" dirty="0" smtClean="0"/>
          </a:p>
          <a:p>
            <a:pPr marL="0" indent="0">
              <a:buFont typeface="+mj-lt"/>
              <a:buNone/>
            </a:pPr>
            <a:endParaRPr lang="en-GB" b="0" dirty="0" smtClean="0"/>
          </a:p>
          <a:p>
            <a:pPr marL="514350" indent="-514350">
              <a:buFont typeface="+mj-lt"/>
              <a:buAutoNum type="arabicPeriod"/>
            </a:pPr>
            <a:r>
              <a:rPr lang="en-GB" b="1" dirty="0" smtClean="0"/>
              <a:t>Empowering customers </a:t>
            </a:r>
            <a:r>
              <a:rPr lang="en-GB" dirty="0" smtClean="0"/>
              <a:t>to manage their interaction with a business from a personal computer / tablet / mobile phone; such as initial sale through to order, including having access to historical documentation</a:t>
            </a:r>
            <a:r>
              <a:rPr lang="en-GB" baseline="0" dirty="0" smtClean="0"/>
              <a:t> such as bank statements, previous sales transactions and even medical notes;</a:t>
            </a:r>
            <a:endParaRPr lang="en-GB" dirty="0" smtClean="0"/>
          </a:p>
          <a:p>
            <a:pPr marL="514350" indent="-514350">
              <a:buFont typeface="+mj-lt"/>
              <a:buAutoNum type="arabicPeriod"/>
            </a:pPr>
            <a:r>
              <a:rPr lang="en-GB" b="1" dirty="0" smtClean="0"/>
              <a:t>Providing staff with ideally one single way of accessing data and information</a:t>
            </a:r>
            <a:r>
              <a:rPr lang="en-GB" dirty="0" smtClean="0"/>
              <a:t>, ideally with one device and one common set of graphical user interfaces; this is especially prevalent where businesses have merged</a:t>
            </a:r>
            <a:r>
              <a:rPr lang="en-GB" baseline="0" dirty="0" smtClean="0"/>
              <a:t> or there is a reliance on old legacy systems; </a:t>
            </a:r>
            <a:endParaRPr lang="en-GB" dirty="0" smtClean="0"/>
          </a:p>
          <a:p>
            <a:pPr marL="514350" indent="-514350">
              <a:buFont typeface="+mj-lt"/>
              <a:buAutoNum type="arabicPeriod"/>
            </a:pPr>
            <a:r>
              <a:rPr lang="en-GB" b="1" dirty="0" smtClean="0"/>
              <a:t>Having the ability to pull data from all parts of an organisation</a:t>
            </a:r>
            <a:r>
              <a:rPr lang="en-GB" dirty="0" smtClean="0"/>
              <a:t>, sometimes referred to as business intelligence, so that the business can make decisions such as what products or services are more profitable;</a:t>
            </a:r>
          </a:p>
          <a:p>
            <a:pPr marL="514350" indent="-514350">
              <a:buFont typeface="+mj-lt"/>
              <a:buAutoNum type="arabicPeriod"/>
            </a:pPr>
            <a:r>
              <a:rPr lang="en-GB" b="1" dirty="0" smtClean="0"/>
              <a:t>Providing the staff with more efficient processes </a:t>
            </a:r>
            <a:r>
              <a:rPr lang="en-GB" dirty="0" smtClean="0"/>
              <a:t>so that when one team finish an item of work all the necessary data and information is passed to the next team is a seamless way.</a:t>
            </a:r>
          </a:p>
          <a:p>
            <a:pPr marL="514350" indent="-514350">
              <a:buFont typeface="+mj-lt"/>
              <a:buAutoNum type="arabicPeriod"/>
            </a:pPr>
            <a:endParaRPr lang="en-GB"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1" dirty="0" smtClean="0"/>
              <a:t>Ultimately help drive up revenue, reduce costs to increase profits!</a:t>
            </a:r>
            <a:endParaRPr lang="en-GB" dirty="0" smtClean="0"/>
          </a:p>
          <a:p>
            <a:pPr marL="514350" indent="-51435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3</a:t>
            </a:fld>
            <a:endParaRPr lang="en-GB"/>
          </a:p>
        </p:txBody>
      </p:sp>
    </p:spTree>
    <p:extLst>
      <p:ext uri="{BB962C8B-B14F-4D97-AF65-F5344CB8AC3E}">
        <p14:creationId xmlns:p14="http://schemas.microsoft.com/office/powerpoint/2010/main" val="260073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One thing I do with any business stakeholder when</a:t>
            </a:r>
            <a:r>
              <a:rPr lang="en-GB" sz="1000" baseline="0" dirty="0" smtClean="0"/>
              <a:t> looking at their digital transformation or information technology (IT) requirements is to get them to identify exactly what they want as opposed to what they think they need.</a:t>
            </a:r>
          </a:p>
          <a:p>
            <a:endParaRPr lang="en-GB" sz="1000" baseline="0" dirty="0" smtClean="0"/>
          </a:p>
          <a:p>
            <a:r>
              <a:rPr lang="en-GB" sz="1000" baseline="0" dirty="0" smtClean="0"/>
              <a:t>A classic scenario to show them is the stakeholder who wanted and bridge, but definitely not a boat. The stakeholder, however, is not prepared the pay the cost and wait for the bridge to be built. When questioned about the boat option they still refuse.</a:t>
            </a:r>
          </a:p>
          <a:p>
            <a:endParaRPr lang="en-GB" sz="1000" baseline="0" dirty="0" smtClean="0"/>
          </a:p>
          <a:p>
            <a:r>
              <a:rPr lang="en-GB" sz="1000" baseline="0" dirty="0" smtClean="0"/>
              <a:t>It is at this point we actual ask the stakeholder what do they actually want, the response being they want to communicate with an associate across the water, they are happy to use technology, but as a bear minimum by voice but ideally by sight.</a:t>
            </a:r>
          </a:p>
          <a:p>
            <a:endParaRPr lang="en-GB" sz="1000" baseline="0" dirty="0" smtClean="0"/>
          </a:p>
          <a:p>
            <a:r>
              <a:rPr lang="en-GB" sz="1000" baseline="0" dirty="0" smtClean="0"/>
              <a:t>One potential solution is for both to subscribe to a mobile network and make video calls to each other. In other words listen to their requirements then propose a suitable technology solution.</a:t>
            </a:r>
            <a:endParaRPr lang="en-GB" sz="1000" dirty="0"/>
          </a:p>
        </p:txBody>
      </p:sp>
      <p:sp>
        <p:nvSpPr>
          <p:cNvPr id="4" name="Slide Number Placeholder 3"/>
          <p:cNvSpPr>
            <a:spLocks noGrp="1"/>
          </p:cNvSpPr>
          <p:nvPr>
            <p:ph type="sldNum" sz="quarter" idx="10"/>
          </p:nvPr>
        </p:nvSpPr>
        <p:spPr/>
        <p:txBody>
          <a:bodyPr/>
          <a:lstStyle/>
          <a:p>
            <a:fld id="{1F4B64AD-302E-48AC-9016-652FF0ECB123}" type="slidenum">
              <a:rPr lang="en-GB" smtClean="0"/>
              <a:t>4</a:t>
            </a:fld>
            <a:endParaRPr lang="en-GB"/>
          </a:p>
        </p:txBody>
      </p:sp>
    </p:spTree>
    <p:extLst>
      <p:ext uri="{BB962C8B-B14F-4D97-AF65-F5344CB8AC3E}">
        <p14:creationId xmlns:p14="http://schemas.microsoft.com/office/powerpoint/2010/main" val="66708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thing I do is to with a stakeholder</a:t>
            </a:r>
            <a:r>
              <a:rPr lang="en-GB" baseline="0" dirty="0" smtClean="0"/>
              <a:t> is to explain to them the issues with stakeholders ‘</a:t>
            </a:r>
            <a:r>
              <a:rPr lang="en-GB" baseline="0" dirty="0" err="1" smtClean="0"/>
              <a:t>solutionising</a:t>
            </a:r>
            <a:r>
              <a:rPr lang="en-GB" baseline="0" dirty="0" smtClean="0"/>
              <a:t>’, in other words selecting a solution to fulfil their high level requirements, furthermore, they should avoid ‘shadow IT’ whereby a stakeholder will select and purchase a solution without informing the information technology (IT) team until something goes wrong.</a:t>
            </a:r>
          </a:p>
          <a:p>
            <a:endParaRPr lang="en-GB" baseline="0" dirty="0" smtClean="0"/>
          </a:p>
          <a:p>
            <a:r>
              <a:rPr lang="en-GB" baseline="0" dirty="0" smtClean="0"/>
              <a:t>In this scenario the stakeholders goes into the BMW showroom and selects a shiny new BMW estate as it will enable them to transport their family and family dog.</a:t>
            </a:r>
          </a:p>
          <a:p>
            <a:endParaRPr lang="en-GB" baseline="0" dirty="0" smtClean="0"/>
          </a:p>
          <a:p>
            <a:r>
              <a:rPr lang="en-GB" baseline="0" dirty="0" smtClean="0"/>
              <a:t>However, what the stakeholder omits to add to their requirement list is the fact that they live in a remote location, which is subject to getting high snow falls.</a:t>
            </a:r>
          </a:p>
          <a:p>
            <a:endParaRPr lang="en-GB" baseline="0" dirty="0" smtClean="0"/>
          </a:p>
          <a:p>
            <a:r>
              <a:rPr lang="en-GB" baseline="0" dirty="0" smtClean="0"/>
              <a:t>So what they should have selected was probably a Land Rover!</a:t>
            </a: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5</a:t>
            </a:fld>
            <a:endParaRPr lang="en-GB"/>
          </a:p>
        </p:txBody>
      </p:sp>
    </p:spTree>
    <p:extLst>
      <p:ext uri="{BB962C8B-B14F-4D97-AF65-F5344CB8AC3E}">
        <p14:creationId xmlns:p14="http://schemas.microsoft.com/office/powerpoint/2010/main" val="401111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 to establishing</a:t>
            </a:r>
            <a:r>
              <a:rPr lang="en-GB" baseline="0" dirty="0" smtClean="0"/>
              <a:t> the digital transformation. First things first, some high level definitions:</a:t>
            </a:r>
          </a:p>
          <a:p>
            <a:endParaRPr lang="en-GB" baseline="0" dirty="0" smtClean="0"/>
          </a:p>
          <a:p>
            <a:pPr marL="228600" indent="-228600">
              <a:buAutoNum type="arabicPeriod"/>
            </a:pPr>
            <a:r>
              <a:rPr lang="en-GB" b="1" baseline="0" dirty="0" smtClean="0"/>
              <a:t>Business system software application</a:t>
            </a:r>
            <a:r>
              <a:rPr lang="en-GB" baseline="0" dirty="0" smtClean="0"/>
              <a:t>, sometimes referred to as products, which consist of core systems required for the business to function, back office systems to support the business and non core systems which may consist stand alone systems to support specific business functions. Whereas traditionally most systems may have been hosted ‘in house’, in other words on ‘in house’ servers and computers more and more applications being provided are done so as ‘software as a service’ (SaaS), in other words hosted externally by a software provider. Examples of this are Office 365, whereby email is hosted by Microsoft or customer relationship management (CRM) systems hosted by Salesforce;</a:t>
            </a:r>
            <a:br>
              <a:rPr lang="en-GB" baseline="0" dirty="0" smtClean="0"/>
            </a:br>
            <a:endParaRPr lang="en-GB" baseline="0" dirty="0" smtClean="0"/>
          </a:p>
          <a:p>
            <a:pPr marL="228600" indent="-228600">
              <a:buAutoNum type="arabicPeriod"/>
            </a:pPr>
            <a:r>
              <a:rPr lang="en-GB" b="1" baseline="0" dirty="0" smtClean="0"/>
              <a:t>Infrastructure, or ‘hardware</a:t>
            </a:r>
            <a:r>
              <a:rPr lang="en-GB" baseline="0" dirty="0" smtClean="0"/>
              <a:t>’, consisting the devices required in order to host or operate the software systems, such as end-user devices (like laptop and desktop computers or tablets and other mobile devices), network equipment and data centres, including on premise, externally hosted, infrastructure as a service (IaaS) and ‘cloud’; I also include information security devices such as firewalls as part of infrastructure;</a:t>
            </a:r>
            <a:br>
              <a:rPr lang="en-GB" baseline="0" dirty="0" smtClean="0"/>
            </a:br>
            <a:endParaRPr lang="en-GB" baseline="0" dirty="0" smtClean="0"/>
          </a:p>
          <a:p>
            <a:pPr marL="228600" indent="-228600">
              <a:buAutoNum type="arabicPeriod"/>
            </a:pPr>
            <a:r>
              <a:rPr lang="en-GB" b="1" baseline="0" dirty="0" smtClean="0"/>
              <a:t>Unified communications</a:t>
            </a:r>
            <a:r>
              <a:rPr lang="en-GB" baseline="0" dirty="0" smtClean="0"/>
              <a:t>, used to be considered as just telephony, which whereas it used to be hardware is now a mix of hardware and software. Furthermore unified communications also expands to mobile communications and video conferencing;</a:t>
            </a:r>
            <a:br>
              <a:rPr lang="en-GB" baseline="0" dirty="0" smtClean="0"/>
            </a:br>
            <a:endParaRPr lang="en-GB" baseline="0" dirty="0" smtClean="0"/>
          </a:p>
          <a:p>
            <a:pPr marL="228600" indent="-228600">
              <a:buAutoNum type="arabicPeriod"/>
            </a:pPr>
            <a:r>
              <a:rPr lang="en-GB" baseline="0" dirty="0" smtClean="0"/>
              <a:t>Finally all three elements managed together by </a:t>
            </a:r>
            <a:r>
              <a:rPr lang="en-GB" b="1" baseline="0" dirty="0" smtClean="0"/>
              <a:t>Service Delivery</a:t>
            </a:r>
            <a:r>
              <a:rPr lang="en-GB" baseline="0" dirty="0" smtClean="0"/>
              <a:t>, more than just a Service Desk and desk side support but also access control along with network &amp; security operating centres.</a:t>
            </a:r>
          </a:p>
          <a:p>
            <a:pPr marL="228600" indent="-228600">
              <a:buAutoNum type="arabicPeriod"/>
            </a:pPr>
            <a:endParaRPr lang="en-GB" baseline="0" dirty="0" smtClean="0"/>
          </a:p>
          <a:p>
            <a:pPr marL="0" indent="0">
              <a:buNone/>
            </a:pPr>
            <a:r>
              <a:rPr lang="en-GB" baseline="0" dirty="0" smtClean="0"/>
              <a:t>Definitions aside, applications are the one we should focus on first in order to understand our digital transformation requirements.</a:t>
            </a: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6</a:t>
            </a:fld>
            <a:endParaRPr lang="en-GB"/>
          </a:p>
        </p:txBody>
      </p:sp>
    </p:spTree>
    <p:extLst>
      <p:ext uri="{BB962C8B-B14F-4D97-AF65-F5344CB8AC3E}">
        <p14:creationId xmlns:p14="http://schemas.microsoft.com/office/powerpoint/2010/main" val="89032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to the tough bit, trying to establish what the business</a:t>
            </a:r>
            <a:r>
              <a:rPr lang="en-GB" baseline="0" dirty="0" smtClean="0"/>
              <a:t> has in terms of technology and what digital enhancements do they need. In other words trying to establish a digital transformation or an IT strategy in line with the business strategy.</a:t>
            </a:r>
          </a:p>
          <a:p>
            <a:endParaRPr lang="en-GB" baseline="0" dirty="0" smtClean="0"/>
          </a:p>
          <a:p>
            <a:r>
              <a:rPr lang="en-GB" baseline="0" dirty="0" smtClean="0"/>
              <a:t>Firstly I go back to basics: In most businesses there are people and processes doing the selling; some are doing the doing, such as manufacturing a product, providing a service, distributing products or a mixture of all three. Finally someone has to manage money and organise the people.</a:t>
            </a:r>
          </a:p>
          <a:p>
            <a:endParaRPr lang="en-GB" baseline="0" dirty="0" smtClean="0"/>
          </a:p>
          <a:p>
            <a:r>
              <a:rPr lang="en-GB" baseline="0" dirty="0" smtClean="0"/>
              <a:t>When we take that high level view and look at what software application systems the business already have, we may find: a customer relationship management (CRM) system or sales data base, a manufacturing resource planning (MRP), a finance and a human resources (HR) system. We may even have an enterprise resource planning (ERP) system, which does a combination of manufacturing, distribution, finance and people planning.</a:t>
            </a:r>
          </a:p>
          <a:p>
            <a:endParaRPr lang="en-GB" baseline="0" dirty="0" smtClean="0"/>
          </a:p>
          <a:p>
            <a:r>
              <a:rPr lang="en-GB" baseline="0" dirty="0" smtClean="0"/>
              <a:t>Many organisations may already have some form of data warehouse and business intelligence system for reporting against company activities, others may already have some form of </a:t>
            </a:r>
            <a:r>
              <a:rPr lang="en-GB" baseline="0" dirty="0" err="1" smtClean="0"/>
              <a:t>eCommerce</a:t>
            </a:r>
            <a:r>
              <a:rPr lang="en-GB" baseline="0" dirty="0" smtClean="0"/>
              <a:t> web site enabling customers to place orders via the internet.</a:t>
            </a:r>
          </a:p>
          <a:p>
            <a:endParaRPr lang="en-GB" baseline="0" dirty="0" smtClean="0"/>
          </a:p>
          <a:p>
            <a:r>
              <a:rPr lang="en-GB" baseline="0" dirty="0" smtClean="0"/>
              <a:t>However, all too often these systems are not fully integrated and we sometimes struggle to establish the actual </a:t>
            </a:r>
            <a:r>
              <a:rPr lang="en-GB" b="1" baseline="0" dirty="0" smtClean="0"/>
              <a:t>single version of the truth</a:t>
            </a:r>
            <a:r>
              <a:rPr lang="en-GB" baseline="0" dirty="0" smtClean="0"/>
              <a:t>.</a:t>
            </a:r>
          </a:p>
          <a:p>
            <a:endParaRPr lang="en-GB" baseline="0" dirty="0" smtClean="0"/>
          </a:p>
          <a:p>
            <a:r>
              <a:rPr lang="en-GB" baseline="0" dirty="0" smtClean="0"/>
              <a:t>Quite often a high level overview of an organisation’s systems may stop there, but we also have to establish how its all held together from an infrastructure perspective and from an information security &amp; information governance perspective.</a:t>
            </a:r>
          </a:p>
          <a:p>
            <a:endParaRPr lang="en-GB" baseline="0" dirty="0" smtClean="0"/>
          </a:p>
          <a:p>
            <a:r>
              <a:rPr lang="en-GB" baseline="0" dirty="0" smtClean="0"/>
              <a:t>It’s at this point we can start to establish what needs to be done to bolster up this environment or even replace some of it in order to achieve the required digital enhancements. Ideally if we have identified such enhancements and improvements we are then able scope our deliverables to the business in terms of: </a:t>
            </a:r>
          </a:p>
          <a:p>
            <a:endParaRPr lang="en-GB" baseline="0" dirty="0" smtClean="0"/>
          </a:p>
          <a:p>
            <a:pPr marL="171450" indent="-171450">
              <a:buFont typeface="Arial" panose="020B0604020202020204" pitchFamily="34" charset="0"/>
              <a:buChar char="•"/>
            </a:pPr>
            <a:r>
              <a:rPr lang="en-GB" baseline="0" dirty="0" smtClean="0"/>
              <a:t>Getting that single point of access for the staff;</a:t>
            </a:r>
          </a:p>
          <a:p>
            <a:pPr marL="171450" indent="-171450">
              <a:buFont typeface="Arial" panose="020B0604020202020204" pitchFamily="34" charset="0"/>
              <a:buChar char="•"/>
            </a:pPr>
            <a:r>
              <a:rPr lang="en-GB" baseline="0" dirty="0" smtClean="0"/>
              <a:t>Empowering the customer to place orders and obtain access to historical information;</a:t>
            </a:r>
          </a:p>
          <a:p>
            <a:pPr marL="171450" indent="-171450">
              <a:buFont typeface="Arial" panose="020B0604020202020204" pitchFamily="34" charset="0"/>
              <a:buChar char="•"/>
            </a:pPr>
            <a:r>
              <a:rPr lang="en-GB" baseline="0" dirty="0" smtClean="0"/>
              <a:t>Achieve an accurate and up to date access to business intelligence information;</a:t>
            </a:r>
          </a:p>
          <a:p>
            <a:pPr marL="171450" indent="-171450">
              <a:buFont typeface="Arial" panose="020B0604020202020204" pitchFamily="34" charset="0"/>
              <a:buChar char="•"/>
            </a:pPr>
            <a:r>
              <a:rPr lang="en-GB" baseline="0" dirty="0" smtClean="0"/>
              <a:t>And achieve the desired operational efficiency.</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7</a:t>
            </a:fld>
            <a:endParaRPr lang="en-GB"/>
          </a:p>
        </p:txBody>
      </p:sp>
    </p:spTree>
    <p:extLst>
      <p:ext uri="{BB962C8B-B14F-4D97-AF65-F5344CB8AC3E}">
        <p14:creationId xmlns:p14="http://schemas.microsoft.com/office/powerpoint/2010/main" val="129472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we’ve established what needs to be done in order for the business to achieve</a:t>
            </a:r>
            <a:r>
              <a:rPr lang="en-GB" baseline="0" dirty="0" smtClean="0"/>
              <a:t> more revenue, become more efficient and ideally reduce costs in order to ultimately increase profits. But how, do we persuade stakeholders and senior management to invest?</a:t>
            </a:r>
          </a:p>
          <a:p>
            <a:endParaRPr lang="en-GB" baseline="0" dirty="0" smtClean="0"/>
          </a:p>
          <a:p>
            <a:r>
              <a:rPr lang="en-GB" baseline="0" dirty="0" smtClean="0"/>
              <a:t>This is an example of something I presented with my current client, a private healthcare provider, who in addition to treating privately insured and self pay patients also treat NHS referral patients.</a:t>
            </a:r>
          </a:p>
          <a:p>
            <a:endParaRPr lang="en-GB" baseline="0" dirty="0" smtClean="0"/>
          </a:p>
          <a:p>
            <a:r>
              <a:rPr lang="en-GB" baseline="0" dirty="0" smtClean="0"/>
              <a:t>Firstly I indicated some key milestones where investment had to be made, in particular I suggested that the organisation should be compliant with NHS’s digital’s Dec’2024 compliance target well before this date, which is when all providers of NHS services have to be fully digital with no paper records! Without that compliance you can no longer trade with the NHS.</a:t>
            </a:r>
          </a:p>
          <a:p>
            <a:endParaRPr lang="en-GB" baseline="0" dirty="0" smtClean="0"/>
          </a:p>
          <a:p>
            <a:r>
              <a:rPr lang="en-GB" baseline="0" dirty="0" smtClean="0"/>
              <a:t>I showed that other NHS providers were already well ahead and had achieved the ‘fully digital’ target or were well on their way to achieving compliance, known as Digital Global Exemplars and Fast Followers respectively.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 then went on to show if they did nothing they would follow the red line and start losing business to the DGEs / FFs. However, by investing in improvements in the right way over time their revenue should increase, albeit it may be a saw tooth effect not only when they became compliant but also in time as they introduced further enhancements. The downsize would be to increase their IT spend against a higher %age revenue spend. More on %age revenue spend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One other item of bad news to break to the board is that the more digital an organisation becomes the higher their cyber security threat, so it goes hand in hand that the more you spend on digital the more you need to spend on your information security.</a:t>
            </a:r>
          </a:p>
          <a:p>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8</a:t>
            </a:fld>
            <a:endParaRPr lang="en-GB"/>
          </a:p>
        </p:txBody>
      </p:sp>
    </p:spTree>
    <p:extLst>
      <p:ext uri="{BB962C8B-B14F-4D97-AF65-F5344CB8AC3E}">
        <p14:creationId xmlns:p14="http://schemas.microsoft.com/office/powerpoint/2010/main" val="320133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bar chart from Deloitte is typical of charts from other consultancies including the likes of Gartner, which shows IT spend against %age revenue across different sectors.</a:t>
            </a:r>
          </a:p>
          <a:p>
            <a:endParaRPr lang="en-GB" baseline="0" dirty="0" smtClean="0"/>
          </a:p>
          <a:p>
            <a:r>
              <a:rPr lang="en-GB" baseline="0" dirty="0" smtClean="0"/>
              <a:t>All too often we see businesses spending between 1% to 2% of their revenue on IT, but to be truly digital they need to be increasing the percentage spend. For example banking &amp; financial services, who already have a good level of digital maturity, spend 6.6%; some healthcare providers are at 3.5%, but surprisingly some retail providers are as low as 1.5%, possibly the ones that have been struggling throughout the current pandemic.</a:t>
            </a:r>
          </a:p>
          <a:p>
            <a:endParaRPr lang="en-GB" baseline="0" dirty="0" smtClean="0"/>
          </a:p>
          <a:p>
            <a:r>
              <a:rPr lang="en-GB" baseline="0" dirty="0" smtClean="0"/>
              <a:t>There is warning when referencing this type of data. Typically the information is obtained from large revenue organisations, who may have better buying power than smaller revenue organisation. Smaller revenue organisations </a:t>
            </a:r>
          </a:p>
          <a:p>
            <a:endParaRPr lang="en-GB" baseline="0" dirty="0" smtClean="0"/>
          </a:p>
          <a:p>
            <a:r>
              <a:rPr lang="en-GB" baseline="0" dirty="0" smtClean="0"/>
              <a:t>I recently experienced this when my current client (£155 million revenue private healthcare organisation) acquired a larger competitor (£875 million revenue organisation). Both organisations had comparable IT estates, but my client’s cost per user was £3,750 per user pa as opposed to the acquired organisation’s cost per user was £2,100. Net result, my client was investing 3% of annual revenue on IT spend whereas the acquired organisation was only investing 2% of annual revenue.</a:t>
            </a:r>
          </a:p>
          <a:p>
            <a:endParaRPr lang="en-GB" baseline="0" dirty="0" smtClean="0"/>
          </a:p>
        </p:txBody>
      </p:sp>
      <p:sp>
        <p:nvSpPr>
          <p:cNvPr id="4" name="Slide Number Placeholder 3"/>
          <p:cNvSpPr>
            <a:spLocks noGrp="1"/>
          </p:cNvSpPr>
          <p:nvPr>
            <p:ph type="sldNum" sz="quarter" idx="10"/>
          </p:nvPr>
        </p:nvSpPr>
        <p:spPr/>
        <p:txBody>
          <a:bodyPr/>
          <a:lstStyle/>
          <a:p>
            <a:fld id="{1F4B64AD-302E-48AC-9016-652FF0ECB123}" type="slidenum">
              <a:rPr lang="en-GB" smtClean="0"/>
              <a:t>9</a:t>
            </a:fld>
            <a:endParaRPr lang="en-GB"/>
          </a:p>
        </p:txBody>
      </p:sp>
    </p:spTree>
    <p:extLst>
      <p:ext uri="{BB962C8B-B14F-4D97-AF65-F5344CB8AC3E}">
        <p14:creationId xmlns:p14="http://schemas.microsoft.com/office/powerpoint/2010/main" val="283539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having defined your digital</a:t>
            </a:r>
            <a:r>
              <a:rPr lang="en-GB" baseline="0" dirty="0" smtClean="0"/>
              <a:t> requirements and obtained sign off from the board, you need to implement the strategic changes. </a:t>
            </a:r>
            <a:r>
              <a:rPr lang="en-GB" dirty="0" smtClean="0"/>
              <a:t>I find this </a:t>
            </a:r>
            <a:r>
              <a:rPr lang="en-GB" baseline="0" dirty="0" smtClean="0"/>
              <a:t>typical supply and demand funnel helps us to establish if we have the appropriate resources and the focus to carry out these changes.</a:t>
            </a:r>
          </a:p>
          <a:p>
            <a:endParaRPr lang="en-GB" baseline="0" dirty="0" smtClean="0"/>
          </a:p>
          <a:p>
            <a:r>
              <a:rPr lang="en-GB" baseline="0" dirty="0" smtClean="0"/>
              <a:t>I find that all too often where businesses have not invested enough time and money on understanding their IT requirements, this typically happens. The IT team are constantly battling with business as usual (BAU) activities, which can lead to two things: </a:t>
            </a:r>
            <a:r>
              <a:rPr lang="en-GB" baseline="0" dirty="0" err="1" smtClean="0"/>
              <a:t>i</a:t>
            </a:r>
            <a:r>
              <a:rPr lang="en-GB" baseline="0" dirty="0" smtClean="0"/>
              <a:t>) IT become </a:t>
            </a:r>
            <a:r>
              <a:rPr lang="en-GB" baseline="0" dirty="0" err="1" smtClean="0"/>
              <a:t>heros</a:t>
            </a:r>
            <a:r>
              <a:rPr lang="en-GB" baseline="0" dirty="0" smtClean="0"/>
              <a:t> when they have to work all night, whereas if they have invested time and money more appropriately they could have avoided it; ii) the business gets fed up with the IT department and goes off to do their own thing, which results in ‘shadow IT’.</a:t>
            </a:r>
          </a:p>
          <a:p>
            <a:endParaRPr lang="en-GB" baseline="0" dirty="0" smtClean="0"/>
          </a:p>
          <a:p>
            <a:r>
              <a:rPr lang="en-GB" baseline="0" dirty="0" smtClean="0"/>
              <a:t>In addition, without any direction on the IT strategy in line with the business strategy the IT team are inundated with ’tactical projects’ and little or no strategic projects. Furthermore, with this lack of control filling the demand funnel combined with the high level of BAU work results in the IT team struggle to meet with demands.</a:t>
            </a:r>
            <a:endParaRPr lang="en-GB" dirty="0"/>
          </a:p>
        </p:txBody>
      </p:sp>
      <p:sp>
        <p:nvSpPr>
          <p:cNvPr id="4" name="Slide Number Placeholder 3"/>
          <p:cNvSpPr>
            <a:spLocks noGrp="1"/>
          </p:cNvSpPr>
          <p:nvPr>
            <p:ph type="sldNum" sz="quarter" idx="10"/>
          </p:nvPr>
        </p:nvSpPr>
        <p:spPr/>
        <p:txBody>
          <a:bodyPr/>
          <a:lstStyle/>
          <a:p>
            <a:fld id="{1F4B64AD-302E-48AC-9016-652FF0ECB123}" type="slidenum">
              <a:rPr lang="en-GB" smtClean="0"/>
              <a:t>10</a:t>
            </a:fld>
            <a:endParaRPr lang="en-GB"/>
          </a:p>
        </p:txBody>
      </p:sp>
    </p:spTree>
    <p:extLst>
      <p:ext uri="{BB962C8B-B14F-4D97-AF65-F5344CB8AC3E}">
        <p14:creationId xmlns:p14="http://schemas.microsoft.com/office/powerpoint/2010/main" val="91154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5ECABD-6723-40F3-96A6-0BDD53198607}" type="datetime1">
              <a:rPr lang="en-GB" smtClean="0"/>
              <a:t>09/12/2020</a:t>
            </a:fld>
            <a:endParaRPr lang="en-GB"/>
          </a:p>
        </p:txBody>
      </p:sp>
      <p:sp>
        <p:nvSpPr>
          <p:cNvPr id="5" name="Footer Placeholder 4"/>
          <p:cNvSpPr>
            <a:spLocks noGrp="1"/>
          </p:cNvSpPr>
          <p:nvPr>
            <p:ph type="ftr" sz="quarter" idx="11"/>
          </p:nvPr>
        </p:nvSpPr>
        <p:spPr/>
        <p:txBody>
          <a:bodyPr/>
          <a:lstStyle/>
          <a:p>
            <a:r>
              <a:rPr lang="en-GB" dirty="0" smtClean="0"/>
              <a:t>Leam Consultancy - Andrew Pope</a:t>
            </a:r>
            <a:endParaRPr lang="en-GB" dirty="0"/>
          </a:p>
        </p:txBody>
      </p:sp>
      <p:sp>
        <p:nvSpPr>
          <p:cNvPr id="6" name="Slide Number Placeholder 5"/>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3666397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3ABFCF-5001-4592-BD26-C5CEFB92673D}" type="datetime1">
              <a:rPr lang="en-GB" smtClean="0"/>
              <a:t>09/12/2020</a:t>
            </a:fld>
            <a:endParaRPr lang="en-GB"/>
          </a:p>
        </p:txBody>
      </p:sp>
      <p:sp>
        <p:nvSpPr>
          <p:cNvPr id="5" name="Footer Placeholder 4"/>
          <p:cNvSpPr>
            <a:spLocks noGrp="1"/>
          </p:cNvSpPr>
          <p:nvPr>
            <p:ph type="ftr" sz="quarter" idx="11"/>
          </p:nvPr>
        </p:nvSpPr>
        <p:spPr/>
        <p:txBody>
          <a:bodyPr/>
          <a:lstStyle/>
          <a:p>
            <a:r>
              <a:rPr lang="en-GB" dirty="0" smtClean="0"/>
              <a:t>Leam Consultancy - Andrew Pope</a:t>
            </a:r>
            <a:endParaRPr lang="en-GB" dirty="0"/>
          </a:p>
        </p:txBody>
      </p:sp>
      <p:sp>
        <p:nvSpPr>
          <p:cNvPr id="6" name="Slide Number Placeholder 5"/>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100921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C2B34E-3C7D-4D23-88B7-94B510C80047}" type="datetime1">
              <a:rPr lang="en-GB" smtClean="0"/>
              <a:t>09/12/2020</a:t>
            </a:fld>
            <a:endParaRPr lang="en-GB"/>
          </a:p>
        </p:txBody>
      </p:sp>
      <p:sp>
        <p:nvSpPr>
          <p:cNvPr id="5" name="Footer Placeholder 4"/>
          <p:cNvSpPr>
            <a:spLocks noGrp="1"/>
          </p:cNvSpPr>
          <p:nvPr>
            <p:ph type="ftr" sz="quarter" idx="11"/>
          </p:nvPr>
        </p:nvSpPr>
        <p:spPr/>
        <p:txBody>
          <a:bodyPr/>
          <a:lstStyle/>
          <a:p>
            <a:r>
              <a:rPr lang="en-GB" dirty="0" smtClean="0"/>
              <a:t>Leam Consultancy - Andrew Pope</a:t>
            </a:r>
            <a:endParaRPr lang="en-GB" dirty="0"/>
          </a:p>
        </p:txBody>
      </p:sp>
      <p:sp>
        <p:nvSpPr>
          <p:cNvPr id="6" name="Slide Number Placeholder 5"/>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29175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fld id="{A1F5CD6A-5BC5-4547-B19A-CAA9DA3623C3}" type="datetime1">
              <a:rPr lang="en-GB" smtClean="0"/>
              <a:t>09/12/2020</a:t>
            </a:fld>
            <a:endParaRPr lang="en-GB"/>
          </a:p>
        </p:txBody>
      </p:sp>
      <p:sp>
        <p:nvSpPr>
          <p:cNvPr id="5" name="Footer Placeholder 4"/>
          <p:cNvSpPr>
            <a:spLocks noGrp="1"/>
          </p:cNvSpPr>
          <p:nvPr>
            <p:ph type="ftr" sz="quarter" idx="11"/>
          </p:nvPr>
        </p:nvSpPr>
        <p:spPr/>
        <p:txBody>
          <a:bodyPr/>
          <a:lstStyle/>
          <a:p>
            <a:r>
              <a:rPr lang="en-GB" dirty="0" smtClean="0"/>
              <a:t>Leam Consultancy - Andrew Pope</a:t>
            </a:r>
            <a:endParaRPr lang="en-GB" dirty="0"/>
          </a:p>
        </p:txBody>
      </p:sp>
      <p:sp>
        <p:nvSpPr>
          <p:cNvPr id="6" name="Slide Number Placeholder 5"/>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3225756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F64680-1C1C-46A3-8025-534916564146}" type="datetime1">
              <a:rPr lang="en-GB" smtClean="0"/>
              <a:t>09/12/2020</a:t>
            </a:fld>
            <a:endParaRPr lang="en-GB"/>
          </a:p>
        </p:txBody>
      </p:sp>
      <p:sp>
        <p:nvSpPr>
          <p:cNvPr id="5" name="Footer Placeholder 4"/>
          <p:cNvSpPr>
            <a:spLocks noGrp="1"/>
          </p:cNvSpPr>
          <p:nvPr>
            <p:ph type="ftr" sz="quarter" idx="11"/>
          </p:nvPr>
        </p:nvSpPr>
        <p:spPr/>
        <p:txBody>
          <a:bodyPr/>
          <a:lstStyle/>
          <a:p>
            <a:r>
              <a:rPr lang="en-GB" dirty="0" smtClean="0"/>
              <a:t>Leam Consultancy - Andrew Pope</a:t>
            </a:r>
            <a:endParaRPr lang="en-GB" dirty="0"/>
          </a:p>
        </p:txBody>
      </p:sp>
      <p:sp>
        <p:nvSpPr>
          <p:cNvPr id="6" name="Slide Number Placeholder 5"/>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1747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E9DC3A-DDE9-4885-8C62-C56974B35232}" type="datetime1">
              <a:rPr lang="en-GB" smtClean="0"/>
              <a:t>09/12/2020</a:t>
            </a:fld>
            <a:endParaRPr lang="en-GB"/>
          </a:p>
        </p:txBody>
      </p:sp>
      <p:sp>
        <p:nvSpPr>
          <p:cNvPr id="6" name="Footer Placeholder 5"/>
          <p:cNvSpPr>
            <a:spLocks noGrp="1"/>
          </p:cNvSpPr>
          <p:nvPr>
            <p:ph type="ftr" sz="quarter" idx="11"/>
          </p:nvPr>
        </p:nvSpPr>
        <p:spPr/>
        <p:txBody>
          <a:bodyPr/>
          <a:lstStyle/>
          <a:p>
            <a:r>
              <a:rPr lang="en-GB" dirty="0" smtClean="0"/>
              <a:t>Leam Consultancy - Andrew Pope</a:t>
            </a:r>
            <a:endParaRPr lang="en-GB" dirty="0"/>
          </a:p>
        </p:txBody>
      </p:sp>
      <p:sp>
        <p:nvSpPr>
          <p:cNvPr id="7" name="Slide Number Placeholder 6"/>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12584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6D0F85-6608-4758-A513-87E22FA43019}" type="datetime1">
              <a:rPr lang="en-GB" smtClean="0"/>
              <a:t>09/12/2020</a:t>
            </a:fld>
            <a:endParaRPr lang="en-GB"/>
          </a:p>
        </p:txBody>
      </p:sp>
      <p:sp>
        <p:nvSpPr>
          <p:cNvPr id="8" name="Footer Placeholder 7"/>
          <p:cNvSpPr>
            <a:spLocks noGrp="1"/>
          </p:cNvSpPr>
          <p:nvPr>
            <p:ph type="ftr" sz="quarter" idx="11"/>
          </p:nvPr>
        </p:nvSpPr>
        <p:spPr/>
        <p:txBody>
          <a:bodyPr/>
          <a:lstStyle/>
          <a:p>
            <a:r>
              <a:rPr lang="en-GB" dirty="0" smtClean="0"/>
              <a:t>Leam Consultancy - Andrew Pope</a:t>
            </a:r>
            <a:endParaRPr lang="en-GB" dirty="0"/>
          </a:p>
        </p:txBody>
      </p:sp>
      <p:sp>
        <p:nvSpPr>
          <p:cNvPr id="9" name="Slide Number Placeholder 8"/>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1681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84D495-35E6-4356-AF19-E3CA8981ACFE}" type="datetime1">
              <a:rPr lang="en-GB" smtClean="0"/>
              <a:t>09/12/2020</a:t>
            </a:fld>
            <a:endParaRPr lang="en-GB"/>
          </a:p>
        </p:txBody>
      </p:sp>
      <p:sp>
        <p:nvSpPr>
          <p:cNvPr id="4" name="Footer Placeholder 3"/>
          <p:cNvSpPr>
            <a:spLocks noGrp="1"/>
          </p:cNvSpPr>
          <p:nvPr>
            <p:ph type="ftr" sz="quarter" idx="11"/>
          </p:nvPr>
        </p:nvSpPr>
        <p:spPr/>
        <p:txBody>
          <a:bodyPr/>
          <a:lstStyle/>
          <a:p>
            <a:r>
              <a:rPr lang="en-GB" dirty="0" smtClean="0"/>
              <a:t>Leam Consultancy - Andrew Pope</a:t>
            </a:r>
            <a:endParaRPr lang="en-GB" dirty="0"/>
          </a:p>
        </p:txBody>
      </p:sp>
      <p:sp>
        <p:nvSpPr>
          <p:cNvPr id="5" name="Slide Number Placeholder 4"/>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122950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721E6-B735-454F-859C-6FBC3C9D818B}" type="datetime1">
              <a:rPr lang="en-GB" smtClean="0"/>
              <a:t>09/12/2020</a:t>
            </a:fld>
            <a:endParaRPr lang="en-GB"/>
          </a:p>
        </p:txBody>
      </p:sp>
      <p:sp>
        <p:nvSpPr>
          <p:cNvPr id="3" name="Footer Placeholder 2"/>
          <p:cNvSpPr>
            <a:spLocks noGrp="1"/>
          </p:cNvSpPr>
          <p:nvPr>
            <p:ph type="ftr" sz="quarter" idx="11"/>
          </p:nvPr>
        </p:nvSpPr>
        <p:spPr/>
        <p:txBody>
          <a:bodyPr/>
          <a:lstStyle/>
          <a:p>
            <a:r>
              <a:rPr lang="en-GB" dirty="0" smtClean="0"/>
              <a:t>Leam Consultancy - Andrew Pope</a:t>
            </a:r>
            <a:endParaRPr lang="en-GB" dirty="0"/>
          </a:p>
        </p:txBody>
      </p:sp>
      <p:sp>
        <p:nvSpPr>
          <p:cNvPr id="4" name="Slide Number Placeholder 3"/>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96151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EA4EAE-D328-46F5-8B9B-C8FAD52746B4}" type="datetime1">
              <a:rPr lang="en-GB" smtClean="0"/>
              <a:t>09/12/2020</a:t>
            </a:fld>
            <a:endParaRPr lang="en-GB"/>
          </a:p>
        </p:txBody>
      </p:sp>
      <p:sp>
        <p:nvSpPr>
          <p:cNvPr id="6" name="Footer Placeholder 5"/>
          <p:cNvSpPr>
            <a:spLocks noGrp="1"/>
          </p:cNvSpPr>
          <p:nvPr>
            <p:ph type="ftr" sz="quarter" idx="11"/>
          </p:nvPr>
        </p:nvSpPr>
        <p:spPr/>
        <p:txBody>
          <a:bodyPr/>
          <a:lstStyle/>
          <a:p>
            <a:r>
              <a:rPr lang="en-GB" dirty="0" smtClean="0"/>
              <a:t>Leam Consultancy - Andrew Pope</a:t>
            </a:r>
            <a:endParaRPr lang="en-GB" dirty="0"/>
          </a:p>
        </p:txBody>
      </p:sp>
      <p:sp>
        <p:nvSpPr>
          <p:cNvPr id="7" name="Slide Number Placeholder 6"/>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358674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312343-AEC7-4F5C-99DB-61BE5281626E}" type="datetime1">
              <a:rPr lang="en-GB" smtClean="0"/>
              <a:t>09/12/2020</a:t>
            </a:fld>
            <a:endParaRPr lang="en-GB"/>
          </a:p>
        </p:txBody>
      </p:sp>
      <p:sp>
        <p:nvSpPr>
          <p:cNvPr id="6" name="Footer Placeholder 5"/>
          <p:cNvSpPr>
            <a:spLocks noGrp="1"/>
          </p:cNvSpPr>
          <p:nvPr>
            <p:ph type="ftr" sz="quarter" idx="11"/>
          </p:nvPr>
        </p:nvSpPr>
        <p:spPr/>
        <p:txBody>
          <a:bodyPr/>
          <a:lstStyle/>
          <a:p>
            <a:r>
              <a:rPr lang="en-GB" dirty="0" smtClean="0"/>
              <a:t>Leam Consultancy - Andrew Pope</a:t>
            </a:r>
            <a:endParaRPr lang="en-GB" dirty="0"/>
          </a:p>
        </p:txBody>
      </p:sp>
      <p:sp>
        <p:nvSpPr>
          <p:cNvPr id="7" name="Slide Number Placeholder 6"/>
          <p:cNvSpPr>
            <a:spLocks noGrp="1"/>
          </p:cNvSpPr>
          <p:nvPr>
            <p:ph type="sldNum" sz="quarter" idx="12"/>
          </p:nvPr>
        </p:nvSpPr>
        <p:spPr/>
        <p:txBody>
          <a:bodyPr/>
          <a:lstStyle/>
          <a:p>
            <a:fld id="{9EF62147-ADBE-4DBF-8155-C2165E935053}" type="slidenum">
              <a:rPr lang="en-GB" smtClean="0"/>
              <a:t>‹#›</a:t>
            </a:fld>
            <a:endParaRPr lang="en-GB"/>
          </a:p>
        </p:txBody>
      </p:sp>
    </p:spTree>
    <p:extLst>
      <p:ext uri="{BB962C8B-B14F-4D97-AF65-F5344CB8AC3E}">
        <p14:creationId xmlns:p14="http://schemas.microsoft.com/office/powerpoint/2010/main" val="6314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61206-CED1-4E96-9686-3EB95E448B66}" type="datetime1">
              <a:rPr lang="en-GB" smtClean="0"/>
              <a:t>09/12/2020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Leam Consultancy - Andrew Pope</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2147-ADBE-4DBF-8155-C2165E935053}" type="slidenum">
              <a:rPr lang="en-GB" smtClean="0"/>
              <a:t>‹#›</a:t>
            </a:fld>
            <a:endParaRPr lang="en-GB"/>
          </a:p>
        </p:txBody>
      </p:sp>
      <p:sp>
        <p:nvSpPr>
          <p:cNvPr id="8" name="TextBox 7"/>
          <p:cNvSpPr txBox="1"/>
          <p:nvPr userDrawn="1"/>
        </p:nvSpPr>
        <p:spPr>
          <a:xfrm>
            <a:off x="0" y="6318250"/>
            <a:ext cx="2686050" cy="538609"/>
          </a:xfrm>
          <a:prstGeom prst="rect">
            <a:avLst/>
          </a:prstGeom>
          <a:noFill/>
        </p:spPr>
        <p:txBody>
          <a:bodyPr wrap="square" rtlCol="0">
            <a:spAutoFit/>
          </a:bodyPr>
          <a:lstStyle/>
          <a:p>
            <a:r>
              <a:rPr lang="en-GB" sz="2100" b="1" dirty="0" smtClean="0">
                <a:solidFill>
                  <a:schemeClr val="accent6">
                    <a:lumMod val="75000"/>
                  </a:schemeClr>
                </a:solidFill>
              </a:rPr>
              <a:t>Leamconsultancy.com</a:t>
            </a:r>
          </a:p>
          <a:p>
            <a:r>
              <a:rPr lang="en-GB" sz="800" dirty="0" smtClean="0">
                <a:solidFill>
                  <a:schemeClr val="accent6">
                    <a:lumMod val="75000"/>
                  </a:schemeClr>
                </a:solidFill>
              </a:rPr>
              <a:t>Business driven technology enabled global transformation</a:t>
            </a:r>
            <a:endParaRPr lang="en-GB" sz="800" dirty="0"/>
          </a:p>
        </p:txBody>
      </p:sp>
    </p:spTree>
    <p:extLst>
      <p:ext uri="{BB962C8B-B14F-4D97-AF65-F5344CB8AC3E}">
        <p14:creationId xmlns:p14="http://schemas.microsoft.com/office/powerpoint/2010/main" val="83783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ndrew.pope@leamconsultancy.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em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emf"/><Relationship Id="rId5" Type="http://schemas.openxmlformats.org/officeDocument/2006/relationships/diagramQuickStyle" Target="../diagrams/quickStyle2.xml"/><Relationship Id="rId10" Type="http://schemas.openxmlformats.org/officeDocument/2006/relationships/image" Target="../media/image7.emf"/><Relationship Id="rId4" Type="http://schemas.openxmlformats.org/officeDocument/2006/relationships/diagramLayout" Target="../diagrams/layout2.xml"/><Relationship Id="rId9" Type="http://schemas.openxmlformats.org/officeDocument/2006/relationships/image" Target="../media/image6.emf"/><Relationship Id="rId1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2500"/>
            <a:ext cx="9144000" cy="3251033"/>
          </a:xfrm>
        </p:spPr>
        <p:txBody>
          <a:bodyPr>
            <a:noAutofit/>
          </a:bodyPr>
          <a:lstStyle/>
          <a:p>
            <a:r>
              <a:rPr lang="en-GB" sz="5400" b="1" dirty="0"/>
              <a:t>How as disruptors do we manage technology enhancements for businesses in this ‘new era’ of so called ‘digital transformation’?</a:t>
            </a:r>
          </a:p>
        </p:txBody>
      </p:sp>
      <p:sp>
        <p:nvSpPr>
          <p:cNvPr id="3" name="Subtitle 2"/>
          <p:cNvSpPr>
            <a:spLocks noGrp="1"/>
          </p:cNvSpPr>
          <p:nvPr>
            <p:ph type="subTitle" idx="1"/>
          </p:nvPr>
        </p:nvSpPr>
        <p:spPr>
          <a:xfrm>
            <a:off x="1524000" y="5087345"/>
            <a:ext cx="9144000" cy="1166309"/>
          </a:xfrm>
        </p:spPr>
        <p:txBody>
          <a:bodyPr>
            <a:noAutofit/>
          </a:bodyPr>
          <a:lstStyle/>
          <a:p>
            <a:r>
              <a:rPr lang="en-GB" sz="3600" dirty="0" smtClean="0"/>
              <a:t>Andrew </a:t>
            </a:r>
            <a:r>
              <a:rPr lang="en-GB" sz="3600" dirty="0" smtClean="0"/>
              <a:t>Pope</a:t>
            </a:r>
          </a:p>
          <a:p>
            <a:r>
              <a:rPr lang="en-GB" sz="3600" dirty="0" smtClean="0"/>
              <a:t>11</a:t>
            </a:r>
            <a:r>
              <a:rPr lang="en-GB" sz="3600" baseline="30000" dirty="0" smtClean="0"/>
              <a:t>th</a:t>
            </a:r>
            <a:r>
              <a:rPr lang="en-GB" sz="3600" dirty="0" smtClean="0"/>
              <a:t> December 2020</a:t>
            </a:r>
            <a:endParaRPr lang="en-GB" sz="3600" dirty="0"/>
          </a:p>
        </p:txBody>
      </p:sp>
      <p:pic>
        <p:nvPicPr>
          <p:cNvPr id="4" name="Picture 3"/>
          <p:cNvPicPr>
            <a:picLocks noChangeAspect="1"/>
          </p:cNvPicPr>
          <p:nvPr/>
        </p:nvPicPr>
        <p:blipFill>
          <a:blip r:embed="rId2"/>
          <a:stretch>
            <a:fillRect/>
          </a:stretch>
        </p:blipFill>
        <p:spPr>
          <a:xfrm>
            <a:off x="8839200" y="204355"/>
            <a:ext cx="3048000" cy="685800"/>
          </a:xfrm>
          <a:prstGeom prst="rect">
            <a:avLst/>
          </a:prstGeom>
        </p:spPr>
      </p:pic>
    </p:spTree>
    <p:extLst>
      <p:ext uri="{BB962C8B-B14F-4D97-AF65-F5344CB8AC3E}">
        <p14:creationId xmlns:p14="http://schemas.microsoft.com/office/powerpoint/2010/main" val="1944539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Supply and demand – typical issues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67968225"/>
              </p:ext>
            </p:extLst>
          </p:nvPr>
        </p:nvGraphicFramePr>
        <p:xfrm>
          <a:off x="2113824" y="1409991"/>
          <a:ext cx="8229600" cy="544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10800000">
            <a:off x="6128549" y="5200844"/>
            <a:ext cx="541043" cy="323662"/>
          </a:xfrm>
          <a:prstGeom prst="downArrow">
            <a:avLst/>
          </a:prstGeom>
          <a:solidFill>
            <a:srgbClr val="0070C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362636" y="5682398"/>
            <a:ext cx="1080120" cy="646331"/>
          </a:xfrm>
          <a:prstGeom prst="rect">
            <a:avLst/>
          </a:prstGeom>
          <a:noFill/>
        </p:spPr>
        <p:txBody>
          <a:bodyPr wrap="square" rtlCol="0">
            <a:spAutoFit/>
          </a:bodyPr>
          <a:lstStyle/>
          <a:p>
            <a:r>
              <a:rPr lang="en-GB" dirty="0"/>
              <a:t>Internal resources</a:t>
            </a:r>
          </a:p>
        </p:txBody>
      </p:sp>
      <p:sp>
        <p:nvSpPr>
          <p:cNvPr id="7" name="TextBox 6"/>
          <p:cNvSpPr txBox="1"/>
          <p:nvPr/>
        </p:nvSpPr>
        <p:spPr>
          <a:xfrm>
            <a:off x="6744072" y="5699731"/>
            <a:ext cx="1080120" cy="646331"/>
          </a:xfrm>
          <a:prstGeom prst="rect">
            <a:avLst/>
          </a:prstGeom>
          <a:noFill/>
        </p:spPr>
        <p:txBody>
          <a:bodyPr wrap="square" rtlCol="0">
            <a:spAutoFit/>
          </a:bodyPr>
          <a:lstStyle/>
          <a:p>
            <a:r>
              <a:rPr lang="en-GB" dirty="0"/>
              <a:t>External resources</a:t>
            </a:r>
          </a:p>
        </p:txBody>
      </p:sp>
      <p:sp>
        <p:nvSpPr>
          <p:cNvPr id="8" name="TextBox 7"/>
          <p:cNvSpPr txBox="1"/>
          <p:nvPr/>
        </p:nvSpPr>
        <p:spPr>
          <a:xfrm>
            <a:off x="8266582" y="3946219"/>
            <a:ext cx="1944216" cy="1323439"/>
          </a:xfrm>
          <a:prstGeom prst="rect">
            <a:avLst/>
          </a:prstGeom>
          <a:noFill/>
          <a:ln>
            <a:solidFill>
              <a:srgbClr val="FF0000"/>
            </a:solidFill>
          </a:ln>
        </p:spPr>
        <p:txBody>
          <a:bodyPr wrap="square" rtlCol="0">
            <a:spAutoFit/>
          </a:bodyPr>
          <a:lstStyle/>
          <a:p>
            <a:r>
              <a:rPr lang="en-GB" sz="2000" i="1" dirty="0" smtClean="0">
                <a:solidFill>
                  <a:srgbClr val="FF0000"/>
                </a:solidFill>
              </a:rPr>
              <a:t>Including </a:t>
            </a:r>
            <a:r>
              <a:rPr lang="en-GB" sz="2000" i="1" dirty="0">
                <a:solidFill>
                  <a:srgbClr val="FF0000"/>
                </a:solidFill>
              </a:rPr>
              <a:t/>
            </a:r>
            <a:br>
              <a:rPr lang="en-GB" sz="2000" i="1" dirty="0">
                <a:solidFill>
                  <a:srgbClr val="FF0000"/>
                </a:solidFill>
              </a:rPr>
            </a:br>
            <a:r>
              <a:rPr lang="en-GB" sz="2000" i="1" dirty="0">
                <a:solidFill>
                  <a:srgbClr val="FF0000"/>
                </a:solidFill>
              </a:rPr>
              <a:t>‘hero supply’ </a:t>
            </a:r>
            <a:br>
              <a:rPr lang="en-GB" sz="2000" i="1" dirty="0">
                <a:solidFill>
                  <a:srgbClr val="FF0000"/>
                </a:solidFill>
              </a:rPr>
            </a:br>
            <a:r>
              <a:rPr lang="en-GB" sz="2000" i="1" dirty="0">
                <a:solidFill>
                  <a:srgbClr val="FF0000"/>
                </a:solidFill>
              </a:rPr>
              <a:t>and </a:t>
            </a:r>
            <a:br>
              <a:rPr lang="en-GB" sz="2000" i="1" dirty="0">
                <a:solidFill>
                  <a:srgbClr val="FF0000"/>
                </a:solidFill>
              </a:rPr>
            </a:br>
            <a:r>
              <a:rPr lang="en-GB" sz="2000" i="1" dirty="0">
                <a:solidFill>
                  <a:srgbClr val="FF0000"/>
                </a:solidFill>
              </a:rPr>
              <a:t>‘shadow IT’</a:t>
            </a:r>
          </a:p>
        </p:txBody>
      </p:sp>
    </p:spTree>
    <p:extLst>
      <p:ext uri="{BB962C8B-B14F-4D97-AF65-F5344CB8AC3E}">
        <p14:creationId xmlns:p14="http://schemas.microsoft.com/office/powerpoint/2010/main" val="286241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Supply and demand – ideal scenario</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18064124"/>
              </p:ext>
            </p:extLst>
          </p:nvPr>
        </p:nvGraphicFramePr>
        <p:xfrm>
          <a:off x="2113824" y="1409991"/>
          <a:ext cx="8229600" cy="544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362636" y="5682398"/>
            <a:ext cx="1080120" cy="646331"/>
          </a:xfrm>
          <a:prstGeom prst="rect">
            <a:avLst/>
          </a:prstGeom>
          <a:noFill/>
        </p:spPr>
        <p:txBody>
          <a:bodyPr wrap="square" rtlCol="0">
            <a:spAutoFit/>
          </a:bodyPr>
          <a:lstStyle/>
          <a:p>
            <a:r>
              <a:rPr lang="en-GB" dirty="0"/>
              <a:t>Internal resources</a:t>
            </a:r>
          </a:p>
        </p:txBody>
      </p:sp>
      <p:sp>
        <p:nvSpPr>
          <p:cNvPr id="7" name="TextBox 6"/>
          <p:cNvSpPr txBox="1"/>
          <p:nvPr/>
        </p:nvSpPr>
        <p:spPr>
          <a:xfrm>
            <a:off x="6744072" y="5699731"/>
            <a:ext cx="1080120" cy="646331"/>
          </a:xfrm>
          <a:prstGeom prst="rect">
            <a:avLst/>
          </a:prstGeom>
          <a:noFill/>
        </p:spPr>
        <p:txBody>
          <a:bodyPr wrap="square" rtlCol="0">
            <a:spAutoFit/>
          </a:bodyPr>
          <a:lstStyle/>
          <a:p>
            <a:r>
              <a:rPr lang="en-GB" dirty="0"/>
              <a:t>External resources</a:t>
            </a:r>
          </a:p>
        </p:txBody>
      </p:sp>
      <p:sp>
        <p:nvSpPr>
          <p:cNvPr id="8" name="TextBox 7"/>
          <p:cNvSpPr txBox="1"/>
          <p:nvPr/>
        </p:nvSpPr>
        <p:spPr>
          <a:xfrm>
            <a:off x="8266582" y="3946219"/>
            <a:ext cx="1944216" cy="1323439"/>
          </a:xfrm>
          <a:prstGeom prst="rect">
            <a:avLst/>
          </a:prstGeom>
          <a:noFill/>
          <a:ln>
            <a:solidFill>
              <a:srgbClr val="FF0000"/>
            </a:solidFill>
          </a:ln>
        </p:spPr>
        <p:txBody>
          <a:bodyPr wrap="square" rtlCol="0">
            <a:spAutoFit/>
          </a:bodyPr>
          <a:lstStyle/>
          <a:p>
            <a:r>
              <a:rPr lang="en-GB" sz="2000" i="1" dirty="0" smtClean="0">
                <a:solidFill>
                  <a:srgbClr val="FF0000"/>
                </a:solidFill>
              </a:rPr>
              <a:t>Avoiding </a:t>
            </a:r>
            <a:r>
              <a:rPr lang="en-GB" sz="2000" i="1" dirty="0">
                <a:solidFill>
                  <a:srgbClr val="FF0000"/>
                </a:solidFill>
              </a:rPr>
              <a:t/>
            </a:r>
            <a:br>
              <a:rPr lang="en-GB" sz="2000" i="1" dirty="0">
                <a:solidFill>
                  <a:srgbClr val="FF0000"/>
                </a:solidFill>
              </a:rPr>
            </a:br>
            <a:r>
              <a:rPr lang="en-GB" sz="2000" i="1" dirty="0">
                <a:solidFill>
                  <a:srgbClr val="FF0000"/>
                </a:solidFill>
              </a:rPr>
              <a:t>‘hero supply’ </a:t>
            </a:r>
            <a:br>
              <a:rPr lang="en-GB" sz="2000" i="1" dirty="0">
                <a:solidFill>
                  <a:srgbClr val="FF0000"/>
                </a:solidFill>
              </a:rPr>
            </a:br>
            <a:r>
              <a:rPr lang="en-GB" sz="2000" i="1" dirty="0">
                <a:solidFill>
                  <a:srgbClr val="FF0000"/>
                </a:solidFill>
              </a:rPr>
              <a:t>and </a:t>
            </a:r>
            <a:br>
              <a:rPr lang="en-GB" sz="2000" i="1" dirty="0">
                <a:solidFill>
                  <a:srgbClr val="FF0000"/>
                </a:solidFill>
              </a:rPr>
            </a:br>
            <a:r>
              <a:rPr lang="en-GB" sz="2000" i="1" dirty="0">
                <a:solidFill>
                  <a:srgbClr val="FF0000"/>
                </a:solidFill>
              </a:rPr>
              <a:t>‘shadow IT’</a:t>
            </a:r>
          </a:p>
        </p:txBody>
      </p:sp>
      <p:sp>
        <p:nvSpPr>
          <p:cNvPr id="9" name="Down Arrow 8"/>
          <p:cNvSpPr/>
          <p:nvPr/>
        </p:nvSpPr>
        <p:spPr>
          <a:xfrm rot="10800000">
            <a:off x="5970941" y="5078490"/>
            <a:ext cx="851251" cy="544800"/>
          </a:xfrm>
          <a:prstGeom prst="downArrow">
            <a:avLst/>
          </a:prstGeom>
          <a:solidFill>
            <a:srgbClr val="0070C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20142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Resource spectrum</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696850440"/>
              </p:ext>
            </p:extLst>
          </p:nvPr>
        </p:nvGraphicFramePr>
        <p:xfrm>
          <a:off x="838200" y="1298575"/>
          <a:ext cx="10515600" cy="17678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40244982"/>
                    </a:ext>
                  </a:extLst>
                </a:gridCol>
                <a:gridCol w="2103120">
                  <a:extLst>
                    <a:ext uri="{9D8B030D-6E8A-4147-A177-3AD203B41FA5}">
                      <a16:colId xmlns:a16="http://schemas.microsoft.com/office/drawing/2014/main" val="619114329"/>
                    </a:ext>
                  </a:extLst>
                </a:gridCol>
                <a:gridCol w="2103120">
                  <a:extLst>
                    <a:ext uri="{9D8B030D-6E8A-4147-A177-3AD203B41FA5}">
                      <a16:colId xmlns:a16="http://schemas.microsoft.com/office/drawing/2014/main" val="3134128091"/>
                    </a:ext>
                  </a:extLst>
                </a:gridCol>
                <a:gridCol w="2103120">
                  <a:extLst>
                    <a:ext uri="{9D8B030D-6E8A-4147-A177-3AD203B41FA5}">
                      <a16:colId xmlns:a16="http://schemas.microsoft.com/office/drawing/2014/main" val="414492194"/>
                    </a:ext>
                  </a:extLst>
                </a:gridCol>
                <a:gridCol w="2103120">
                  <a:extLst>
                    <a:ext uri="{9D8B030D-6E8A-4147-A177-3AD203B41FA5}">
                      <a16:colId xmlns:a16="http://schemas.microsoft.com/office/drawing/2014/main" val="3863825153"/>
                    </a:ext>
                  </a:extLst>
                </a:gridCol>
              </a:tblGrid>
              <a:tr h="370840">
                <a:tc gridSpan="2">
                  <a:txBody>
                    <a:bodyPr/>
                    <a:lstStyle/>
                    <a:p>
                      <a:pPr algn="ctr"/>
                      <a:r>
                        <a:rPr lang="en-GB" dirty="0" smtClean="0"/>
                        <a:t>Business owner</a:t>
                      </a:r>
                      <a:endParaRPr lang="en-GB" dirty="0"/>
                    </a:p>
                  </a:txBody>
                  <a:tcPr>
                    <a:solidFill>
                      <a:schemeClr val="accent6">
                        <a:lumMod val="75000"/>
                      </a:schemeClr>
                    </a:solidFill>
                  </a:tcPr>
                </a:tc>
                <a:tc hMerge="1">
                  <a:txBody>
                    <a:bodyPr/>
                    <a:lstStyle/>
                    <a:p>
                      <a:endParaRPr lang="en-GB" dirty="0"/>
                    </a:p>
                  </a:txBody>
                  <a:tcPr/>
                </a:tc>
                <a:tc>
                  <a:txBody>
                    <a:bodyPr/>
                    <a:lstStyle/>
                    <a:p>
                      <a:pPr algn="ctr"/>
                      <a:r>
                        <a:rPr lang="en-GB" dirty="0" smtClean="0">
                          <a:solidFill>
                            <a:schemeClr val="tx1"/>
                          </a:solidFill>
                        </a:rPr>
                        <a:t>Business</a:t>
                      </a:r>
                      <a:r>
                        <a:rPr lang="en-GB" baseline="0" dirty="0" smtClean="0">
                          <a:solidFill>
                            <a:schemeClr val="tx1"/>
                          </a:solidFill>
                        </a:rPr>
                        <a:t> owner in mature org. / IT owner in immature org.</a:t>
                      </a:r>
                      <a:endParaRPr lang="en-GB" dirty="0">
                        <a:solidFill>
                          <a:schemeClr val="tx1"/>
                        </a:solidFill>
                      </a:endParaRPr>
                    </a:p>
                  </a:txBody>
                  <a:tcPr>
                    <a:solidFill>
                      <a:srgbClr val="FFC000"/>
                    </a:solidFill>
                  </a:tcPr>
                </a:tc>
                <a:tc gridSpan="2">
                  <a:txBody>
                    <a:bodyPr/>
                    <a:lstStyle/>
                    <a:p>
                      <a:pPr algn="ctr"/>
                      <a:r>
                        <a:rPr lang="en-GB" dirty="0" smtClean="0"/>
                        <a:t>IT owner</a:t>
                      </a:r>
                      <a:endParaRPr lang="en-GB" dirty="0"/>
                    </a:p>
                  </a:txBody>
                  <a:tcPr>
                    <a:solidFill>
                      <a:srgbClr val="FF0000"/>
                    </a:solidFill>
                  </a:tcPr>
                </a:tc>
                <a:tc hMerge="1">
                  <a:txBody>
                    <a:bodyPr/>
                    <a:lstStyle/>
                    <a:p>
                      <a:endParaRPr lang="en-GB" dirty="0"/>
                    </a:p>
                  </a:txBody>
                  <a:tcPr>
                    <a:solidFill>
                      <a:srgbClr val="FF0000"/>
                    </a:solidFill>
                  </a:tcPr>
                </a:tc>
                <a:extLst>
                  <a:ext uri="{0D108BD9-81ED-4DB2-BD59-A6C34878D82A}">
                    <a16:rowId xmlns:a16="http://schemas.microsoft.com/office/drawing/2014/main" val="1272319101"/>
                  </a:ext>
                </a:extLst>
              </a:tr>
              <a:tr h="370840">
                <a:tc>
                  <a:txBody>
                    <a:bodyPr/>
                    <a:lstStyle/>
                    <a:p>
                      <a:pPr algn="ctr"/>
                      <a:r>
                        <a:rPr lang="en-GB" sz="1600" dirty="0" smtClean="0"/>
                        <a:t>Users</a:t>
                      </a:r>
                      <a:endParaRPr lang="en-GB" sz="1600" dirty="0"/>
                    </a:p>
                  </a:txBody>
                  <a:tcPr>
                    <a:solidFill>
                      <a:srgbClr val="00B0F0"/>
                    </a:solidFill>
                  </a:tcPr>
                </a:tc>
                <a:tc>
                  <a:txBody>
                    <a:bodyPr/>
                    <a:lstStyle/>
                    <a:p>
                      <a:pPr algn="ctr"/>
                      <a:r>
                        <a:rPr lang="en-GB" sz="1600" dirty="0" smtClean="0"/>
                        <a:t>Super users</a:t>
                      </a:r>
                      <a:endParaRPr lang="en-GB" sz="1600" dirty="0"/>
                    </a:p>
                  </a:txBody>
                  <a:tcPr>
                    <a:solidFill>
                      <a:srgbClr val="00B0F0"/>
                    </a:solidFill>
                  </a:tcPr>
                </a:tc>
                <a:tc>
                  <a:txBody>
                    <a:bodyPr/>
                    <a:lstStyle/>
                    <a:p>
                      <a:pPr algn="ctr"/>
                      <a:r>
                        <a:rPr lang="en-GB" sz="1600" dirty="0" smtClean="0"/>
                        <a:t>Technical</a:t>
                      </a:r>
                      <a:r>
                        <a:rPr lang="en-GB" sz="1600" baseline="0" dirty="0" smtClean="0"/>
                        <a:t> subject matter experts (SMEs)</a:t>
                      </a:r>
                      <a:endParaRPr lang="en-GB" sz="1600" dirty="0"/>
                    </a:p>
                  </a:txBody>
                  <a:tcPr>
                    <a:solidFill>
                      <a:srgbClr val="00B0F0"/>
                    </a:solidFill>
                  </a:tcPr>
                </a:tc>
                <a:tc>
                  <a:txBody>
                    <a:bodyPr/>
                    <a:lstStyle/>
                    <a:p>
                      <a:pPr algn="ctr"/>
                      <a:r>
                        <a:rPr lang="en-GB" sz="1600" dirty="0" smtClean="0"/>
                        <a:t>Technical support</a:t>
                      </a:r>
                      <a:endParaRPr lang="en-GB" sz="1600" dirty="0"/>
                    </a:p>
                  </a:txBody>
                  <a:tcPr>
                    <a:solidFill>
                      <a:srgbClr val="00B0F0"/>
                    </a:solidFill>
                  </a:tcPr>
                </a:tc>
                <a:tc>
                  <a:txBody>
                    <a:bodyPr/>
                    <a:lstStyle/>
                    <a:p>
                      <a:pPr algn="ctr"/>
                      <a:r>
                        <a:rPr lang="en-GB" sz="1600" dirty="0" smtClean="0"/>
                        <a:t>Developer</a:t>
                      </a:r>
                      <a:r>
                        <a:rPr lang="en-GB" sz="1600" baseline="0" dirty="0" smtClean="0"/>
                        <a:t> / system supplier</a:t>
                      </a:r>
                      <a:endParaRPr lang="en-GB" sz="1600" dirty="0"/>
                    </a:p>
                  </a:txBody>
                  <a:tcPr>
                    <a:solidFill>
                      <a:srgbClr val="00B0F0"/>
                    </a:solidFill>
                  </a:tcPr>
                </a:tc>
                <a:extLst>
                  <a:ext uri="{0D108BD9-81ED-4DB2-BD59-A6C34878D82A}">
                    <a16:rowId xmlns:a16="http://schemas.microsoft.com/office/drawing/2014/main" val="2000380034"/>
                  </a:ext>
                </a:extLst>
              </a:tr>
            </a:tbl>
          </a:graphicData>
        </a:graphic>
      </p:graphicFrame>
      <p:sp>
        <p:nvSpPr>
          <p:cNvPr id="5" name="Slide Number Placeholder 4"/>
          <p:cNvSpPr>
            <a:spLocks noGrp="1"/>
          </p:cNvSpPr>
          <p:nvPr>
            <p:ph type="sldNum" sz="quarter" idx="12"/>
          </p:nvPr>
        </p:nvSpPr>
        <p:spPr/>
        <p:txBody>
          <a:bodyPr/>
          <a:lstStyle/>
          <a:p>
            <a:fld id="{9EF62147-ADBE-4DBF-8155-C2165E935053}" type="slidenum">
              <a:rPr lang="en-GB" smtClean="0"/>
              <a:t>12</a:t>
            </a:fld>
            <a:endParaRPr lang="en-GB"/>
          </a:p>
        </p:txBody>
      </p:sp>
      <p:sp>
        <p:nvSpPr>
          <p:cNvPr id="3" name="Left Brace 2"/>
          <p:cNvSpPr/>
          <p:nvPr/>
        </p:nvSpPr>
        <p:spPr>
          <a:xfrm rot="16200000">
            <a:off x="2687518" y="1380392"/>
            <a:ext cx="486507" cy="4185139"/>
          </a:xfrm>
          <a:prstGeom prst="leftBrace">
            <a:avLst>
              <a:gd name="adj1" fmla="val 8333"/>
              <a:gd name="adj2" fmla="val 53086"/>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5710921" y="2542126"/>
            <a:ext cx="770159" cy="2145320"/>
          </a:xfrm>
          <a:prstGeom prst="leftBrace">
            <a:avLst>
              <a:gd name="adj1" fmla="val 8333"/>
              <a:gd name="adj2" fmla="val 53086"/>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p:cNvSpPr/>
          <p:nvPr/>
        </p:nvSpPr>
        <p:spPr>
          <a:xfrm rot="16200000">
            <a:off x="9017977" y="1380391"/>
            <a:ext cx="486507" cy="4185139"/>
          </a:xfrm>
          <a:prstGeom prst="leftBrace">
            <a:avLst>
              <a:gd name="adj1" fmla="val 8333"/>
              <a:gd name="adj2" fmla="val 53086"/>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838200" y="4167151"/>
            <a:ext cx="4185141"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Define requirements</a:t>
            </a:r>
          </a:p>
          <a:p>
            <a:pPr marL="285750" indent="-285750">
              <a:buFont typeface="Arial" panose="020B0604020202020204" pitchFamily="34" charset="0"/>
              <a:buChar char="•"/>
            </a:pPr>
            <a:r>
              <a:rPr lang="en-GB" dirty="0" smtClean="0"/>
              <a:t>Approve scope / deliverables</a:t>
            </a:r>
          </a:p>
          <a:p>
            <a:pPr marL="285750" indent="-285750">
              <a:buFont typeface="Arial" panose="020B0604020202020204" pitchFamily="34" charset="0"/>
              <a:buChar char="•"/>
            </a:pPr>
            <a:r>
              <a:rPr lang="en-GB" dirty="0" smtClean="0"/>
              <a:t>Attend user training</a:t>
            </a:r>
          </a:p>
          <a:p>
            <a:pPr marL="285750" indent="-285750">
              <a:buFont typeface="Arial" panose="020B0604020202020204" pitchFamily="34" charset="0"/>
              <a:buChar char="•"/>
            </a:pPr>
            <a:r>
              <a:rPr lang="en-GB" dirty="0" smtClean="0"/>
              <a:t>Carry out user acceptance testing (UAT)</a:t>
            </a:r>
          </a:p>
          <a:p>
            <a:pPr marL="285750" indent="-285750">
              <a:buFont typeface="Arial" panose="020B0604020202020204" pitchFamily="34" charset="0"/>
              <a:buChar char="•"/>
            </a:pPr>
            <a:r>
              <a:rPr lang="en-GB" dirty="0" smtClean="0"/>
              <a:t>Use system in line with approved business processes</a:t>
            </a:r>
          </a:p>
          <a:p>
            <a:pPr marL="285750" indent="-285750">
              <a:buFont typeface="Arial" panose="020B0604020202020204" pitchFamily="34" charset="0"/>
              <a:buChar char="•"/>
            </a:pPr>
            <a:r>
              <a:rPr lang="en-GB" dirty="0" smtClean="0"/>
              <a:t>Define future requirements</a:t>
            </a:r>
            <a:endParaRPr lang="en-GB" dirty="0"/>
          </a:p>
        </p:txBody>
      </p:sp>
      <p:sp>
        <p:nvSpPr>
          <p:cNvPr id="9" name="TextBox 8"/>
          <p:cNvSpPr txBox="1"/>
          <p:nvPr/>
        </p:nvSpPr>
        <p:spPr>
          <a:xfrm>
            <a:off x="7259359" y="4243118"/>
            <a:ext cx="4094441"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Define scope in line with requirements</a:t>
            </a:r>
          </a:p>
          <a:p>
            <a:pPr marL="285750" indent="-285750">
              <a:buFont typeface="Arial" panose="020B0604020202020204" pitchFamily="34" charset="0"/>
              <a:buChar char="•"/>
            </a:pPr>
            <a:r>
              <a:rPr lang="en-GB" dirty="0" smtClean="0"/>
              <a:t>Develop and carry out system testing</a:t>
            </a:r>
          </a:p>
          <a:p>
            <a:pPr marL="285750" indent="-285750">
              <a:buFont typeface="Arial" panose="020B0604020202020204" pitchFamily="34" charset="0"/>
              <a:buChar char="•"/>
            </a:pPr>
            <a:r>
              <a:rPr lang="en-GB" dirty="0" smtClean="0"/>
              <a:t>Carry out modifications until UAT approved</a:t>
            </a:r>
          </a:p>
          <a:p>
            <a:pPr marL="285750" indent="-285750">
              <a:buFont typeface="Arial" panose="020B0604020202020204" pitchFamily="34" charset="0"/>
              <a:buChar char="•"/>
            </a:pPr>
            <a:r>
              <a:rPr lang="en-GB" dirty="0" smtClean="0"/>
              <a:t>Provide technical support as required by SMEs</a:t>
            </a:r>
          </a:p>
          <a:p>
            <a:pPr marL="285750" indent="-285750">
              <a:buFont typeface="Arial" panose="020B0604020202020204" pitchFamily="34" charset="0"/>
              <a:buChar char="•"/>
            </a:pPr>
            <a:r>
              <a:rPr lang="en-GB" dirty="0" smtClean="0"/>
              <a:t>Develop in line with future requirements</a:t>
            </a:r>
            <a:endParaRPr lang="en-GB" dirty="0"/>
          </a:p>
        </p:txBody>
      </p:sp>
      <p:sp>
        <p:nvSpPr>
          <p:cNvPr id="10" name="TextBox 9"/>
          <p:cNvSpPr txBox="1"/>
          <p:nvPr/>
        </p:nvSpPr>
        <p:spPr>
          <a:xfrm>
            <a:off x="4462624" y="4243118"/>
            <a:ext cx="3357453"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Configure system in line with requirements and approved level of governance</a:t>
            </a:r>
          </a:p>
          <a:p>
            <a:pPr marL="285750" indent="-285750">
              <a:buFont typeface="Arial" panose="020B0604020202020204" pitchFamily="34" charset="0"/>
              <a:buChar char="•"/>
            </a:pPr>
            <a:r>
              <a:rPr lang="en-GB" dirty="0" smtClean="0"/>
              <a:t>Assist with training and UAT</a:t>
            </a:r>
          </a:p>
          <a:p>
            <a:pPr marL="285750" indent="-285750">
              <a:buFont typeface="Arial" panose="020B0604020202020204" pitchFamily="34" charset="0"/>
              <a:buChar char="•"/>
            </a:pPr>
            <a:r>
              <a:rPr lang="en-GB" dirty="0" smtClean="0"/>
              <a:t>Assist with support</a:t>
            </a:r>
            <a:endParaRPr lang="en-GB" dirty="0"/>
          </a:p>
        </p:txBody>
      </p:sp>
      <p:sp>
        <p:nvSpPr>
          <p:cNvPr id="11" name="TextBox 10"/>
          <p:cNvSpPr txBox="1"/>
          <p:nvPr/>
        </p:nvSpPr>
        <p:spPr>
          <a:xfrm>
            <a:off x="654341" y="5724130"/>
            <a:ext cx="10615569" cy="523220"/>
          </a:xfrm>
          <a:prstGeom prst="rect">
            <a:avLst/>
          </a:prstGeom>
          <a:noFill/>
        </p:spPr>
        <p:txBody>
          <a:bodyPr wrap="square" rtlCol="0">
            <a:spAutoFit/>
          </a:bodyPr>
          <a:lstStyle/>
          <a:p>
            <a:pPr lvl="0" algn="ctr">
              <a:defRPr/>
            </a:pPr>
            <a:r>
              <a:rPr lang="en-GB" sz="2800" b="1" dirty="0" smtClean="0"/>
              <a:t>Help </a:t>
            </a:r>
            <a:r>
              <a:rPr lang="en-GB" sz="2800" b="1" dirty="0"/>
              <a:t>drive up revenue, reduce costs and increase profits!</a:t>
            </a:r>
            <a:endParaRPr lang="en-GB" sz="2800" dirty="0"/>
          </a:p>
        </p:txBody>
      </p:sp>
    </p:spTree>
    <p:extLst>
      <p:ext uri="{BB962C8B-B14F-4D97-AF65-F5344CB8AC3E}">
        <p14:creationId xmlns:p14="http://schemas.microsoft.com/office/powerpoint/2010/main" val="31494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4" grpId="0"/>
      <p:bldP spid="4" grpId="1"/>
      <p:bldP spid="9" grpId="0"/>
      <p:bldP spid="9" grpId="1"/>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Conclusion</a:t>
            </a:r>
          </a:p>
        </p:txBody>
      </p:sp>
      <p:sp>
        <p:nvSpPr>
          <p:cNvPr id="3" name="Content Placeholder 2"/>
          <p:cNvSpPr>
            <a:spLocks noGrp="1"/>
          </p:cNvSpPr>
          <p:nvPr>
            <p:ph idx="4294967295"/>
          </p:nvPr>
        </p:nvSpPr>
        <p:spPr>
          <a:xfrm>
            <a:off x="838200" y="1847850"/>
            <a:ext cx="10515600" cy="4351338"/>
          </a:xfrm>
        </p:spPr>
        <p:txBody>
          <a:bodyPr>
            <a:normAutofit lnSpcReduction="10000"/>
          </a:bodyPr>
          <a:lstStyle/>
          <a:p>
            <a:pPr marL="514350" indent="-514350">
              <a:buFont typeface="+mj-lt"/>
              <a:buAutoNum type="arabicPeriod"/>
            </a:pPr>
            <a:r>
              <a:rPr lang="en-GB" dirty="0" smtClean="0"/>
              <a:t>Defined digital transformation,</a:t>
            </a:r>
          </a:p>
          <a:p>
            <a:pPr marL="514350" indent="-514350">
              <a:buFont typeface="+mj-lt"/>
              <a:buAutoNum type="arabicPeriod"/>
            </a:pPr>
            <a:r>
              <a:rPr lang="en-GB" dirty="0" smtClean="0"/>
              <a:t>Educated the business to define their requirements,</a:t>
            </a:r>
          </a:p>
          <a:p>
            <a:pPr marL="514350" indent="-514350">
              <a:buFont typeface="+mj-lt"/>
              <a:buAutoNum type="arabicPeriod"/>
            </a:pPr>
            <a:r>
              <a:rPr lang="en-GB" dirty="0" smtClean="0"/>
              <a:t>Definitions,</a:t>
            </a:r>
          </a:p>
          <a:p>
            <a:pPr marL="514350" indent="-514350">
              <a:buFont typeface="+mj-lt"/>
              <a:buAutoNum type="arabicPeriod"/>
            </a:pPr>
            <a:r>
              <a:rPr lang="en-GB" dirty="0"/>
              <a:t>O</a:t>
            </a:r>
            <a:r>
              <a:rPr lang="en-GB" dirty="0" smtClean="0"/>
              <a:t>btain stakeholder approval,</a:t>
            </a:r>
          </a:p>
          <a:p>
            <a:pPr marL="514350" indent="-514350">
              <a:buFont typeface="+mj-lt"/>
              <a:buAutoNum type="arabicPeriod"/>
            </a:pPr>
            <a:r>
              <a:rPr lang="en-GB" dirty="0"/>
              <a:t>P</a:t>
            </a:r>
            <a:r>
              <a:rPr lang="en-GB" dirty="0" smtClean="0"/>
              <a:t>rioritise ‘supply and demand’,</a:t>
            </a:r>
          </a:p>
          <a:p>
            <a:pPr marL="514350" indent="-514350">
              <a:buFont typeface="+mj-lt"/>
              <a:buAutoNum type="arabicPeriod"/>
            </a:pPr>
            <a:r>
              <a:rPr lang="en-GB" dirty="0"/>
              <a:t>B</a:t>
            </a:r>
            <a:r>
              <a:rPr lang="en-GB" dirty="0" smtClean="0"/>
              <a:t>usiness input we need for successful digital enhancements.</a:t>
            </a:r>
          </a:p>
          <a:p>
            <a:pPr marL="0" indent="0">
              <a:buNone/>
            </a:pPr>
            <a:endParaRPr lang="en-GB" dirty="0" smtClean="0"/>
          </a:p>
          <a:p>
            <a:pPr marL="0" indent="0">
              <a:buNone/>
            </a:pPr>
            <a:r>
              <a:rPr lang="en-GB" dirty="0" smtClean="0"/>
              <a:t>We haven’t looked at system selection or project / programme methodologies, but leave that for another discussion!</a:t>
            </a:r>
          </a:p>
          <a:p>
            <a:pPr marL="514350" indent="-514350">
              <a:buFont typeface="+mj-lt"/>
              <a:buAutoNum type="arabicPeriod"/>
            </a:pPr>
            <a:endParaRPr lang="en-GB" dirty="0"/>
          </a:p>
        </p:txBody>
      </p:sp>
      <p:sp>
        <p:nvSpPr>
          <p:cNvPr id="5" name="Slide Number Placeholder 4"/>
          <p:cNvSpPr>
            <a:spLocks noGrp="1"/>
          </p:cNvSpPr>
          <p:nvPr>
            <p:ph type="sldNum" sz="quarter" idx="12"/>
          </p:nvPr>
        </p:nvSpPr>
        <p:spPr/>
        <p:txBody>
          <a:bodyPr/>
          <a:lstStyle/>
          <a:p>
            <a:fld id="{9EF62147-ADBE-4DBF-8155-C2165E935053}" type="slidenum">
              <a:rPr lang="en-GB" smtClean="0"/>
              <a:t>13</a:t>
            </a:fld>
            <a:endParaRPr lang="en-GB"/>
          </a:p>
        </p:txBody>
      </p:sp>
    </p:spTree>
    <p:extLst>
      <p:ext uri="{BB962C8B-B14F-4D97-AF65-F5344CB8AC3E}">
        <p14:creationId xmlns:p14="http://schemas.microsoft.com/office/powerpoint/2010/main" val="18100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Thank you / any questions?</a:t>
            </a:r>
          </a:p>
        </p:txBody>
      </p:sp>
      <p:sp>
        <p:nvSpPr>
          <p:cNvPr id="3" name="Content Placeholder 2"/>
          <p:cNvSpPr>
            <a:spLocks noGrp="1"/>
          </p:cNvSpPr>
          <p:nvPr>
            <p:ph idx="4294967295"/>
          </p:nvPr>
        </p:nvSpPr>
        <p:spPr>
          <a:xfrm>
            <a:off x="838200" y="1847850"/>
            <a:ext cx="10515600" cy="4351338"/>
          </a:xfrm>
        </p:spPr>
        <p:txBody>
          <a:bodyPr/>
          <a:lstStyle/>
          <a:p>
            <a:pPr marL="0" indent="0" algn="ctr">
              <a:buNone/>
            </a:pPr>
            <a:r>
              <a:rPr lang="en-GB" dirty="0" smtClean="0"/>
              <a:t>Andrew Pope</a:t>
            </a:r>
            <a:br>
              <a:rPr lang="en-GB" dirty="0" smtClean="0"/>
            </a:br>
            <a:r>
              <a:rPr lang="en-GB" dirty="0" smtClean="0"/>
              <a:t>Leam Consultancy Limited</a:t>
            </a:r>
          </a:p>
          <a:p>
            <a:pPr marL="0" indent="0" algn="ctr">
              <a:buNone/>
            </a:pPr>
            <a:r>
              <a:rPr lang="en-GB" dirty="0" smtClean="0">
                <a:hlinkClick r:id="rId3"/>
              </a:rPr>
              <a:t>Andrew.pope@leamconsultancy.com</a:t>
            </a:r>
            <a:r>
              <a:rPr lang="en-GB" dirty="0" smtClean="0"/>
              <a:t/>
            </a:r>
            <a:br>
              <a:rPr lang="en-GB" dirty="0" smtClean="0"/>
            </a:br>
            <a:r>
              <a:rPr lang="en-GB" dirty="0" smtClean="0"/>
              <a:t>+44 (0) 7905 865815</a:t>
            </a:r>
          </a:p>
          <a:p>
            <a:pPr marL="0" indent="0" algn="ctr">
              <a:buNone/>
            </a:pPr>
            <a:endParaRPr lang="en-GB" dirty="0"/>
          </a:p>
        </p:txBody>
      </p:sp>
      <p:sp>
        <p:nvSpPr>
          <p:cNvPr id="5" name="Slide Number Placeholder 4"/>
          <p:cNvSpPr>
            <a:spLocks noGrp="1"/>
          </p:cNvSpPr>
          <p:nvPr>
            <p:ph type="sldNum" sz="quarter" idx="12"/>
          </p:nvPr>
        </p:nvSpPr>
        <p:spPr/>
        <p:txBody>
          <a:bodyPr/>
          <a:lstStyle/>
          <a:p>
            <a:fld id="{9EF62147-ADBE-4DBF-8155-C2165E935053}" type="slidenum">
              <a:rPr lang="en-GB" smtClean="0"/>
              <a:t>14</a:t>
            </a:fld>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654" y="3891527"/>
            <a:ext cx="3578691" cy="2386242"/>
          </a:xfrm>
          <a:prstGeom prst="rect">
            <a:avLst/>
          </a:prstGeom>
        </p:spPr>
      </p:pic>
    </p:spTree>
    <p:extLst>
      <p:ext uri="{BB962C8B-B14F-4D97-AF65-F5344CB8AC3E}">
        <p14:creationId xmlns:p14="http://schemas.microsoft.com/office/powerpoint/2010/main" val="40706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is the definition of digital transformation?</a:t>
            </a:r>
          </a:p>
        </p:txBody>
      </p:sp>
      <p:sp>
        <p:nvSpPr>
          <p:cNvPr id="3" name="Content Placeholder 2"/>
          <p:cNvSpPr>
            <a:spLocks noGrp="1"/>
          </p:cNvSpPr>
          <p:nvPr>
            <p:ph idx="4294967295"/>
          </p:nvPr>
        </p:nvSpPr>
        <p:spPr>
          <a:xfrm>
            <a:off x="838200" y="1847850"/>
            <a:ext cx="10515600" cy="4351338"/>
          </a:xfrm>
        </p:spPr>
        <p:txBody>
          <a:bodyPr>
            <a:normAutofit/>
          </a:bodyPr>
          <a:lstStyle/>
          <a:p>
            <a:r>
              <a:rPr lang="en-GB" dirty="0" smtClean="0"/>
              <a:t>Digital: Pertaining </a:t>
            </a:r>
            <a:r>
              <a:rPr lang="en-GB" dirty="0"/>
              <a:t>to, or using digits as applied to a </a:t>
            </a:r>
            <a:r>
              <a:rPr lang="en-GB" dirty="0" smtClean="0"/>
              <a:t>computer,</a:t>
            </a:r>
          </a:p>
          <a:p>
            <a:r>
              <a:rPr lang="en-GB" dirty="0" smtClean="0"/>
              <a:t>Transformation: </a:t>
            </a:r>
            <a:r>
              <a:rPr lang="en-GB" dirty="0"/>
              <a:t>T</a:t>
            </a:r>
            <a:r>
              <a:rPr lang="en-GB" dirty="0" smtClean="0"/>
              <a:t>he </a:t>
            </a:r>
            <a:r>
              <a:rPr lang="en-GB" dirty="0"/>
              <a:t>act or process of changing </a:t>
            </a:r>
            <a:r>
              <a:rPr lang="en-GB" dirty="0" smtClean="0"/>
              <a:t>completely.</a:t>
            </a:r>
          </a:p>
          <a:p>
            <a:pPr marL="0" indent="0">
              <a:buNone/>
            </a:pPr>
            <a:endParaRPr lang="en-GB" dirty="0" smtClean="0"/>
          </a:p>
          <a:p>
            <a:pPr marL="0" indent="0">
              <a:buNone/>
            </a:pPr>
            <a:r>
              <a:rPr lang="en-GB" i="1" dirty="0" smtClean="0"/>
              <a:t>Make reference to:</a:t>
            </a:r>
          </a:p>
          <a:p>
            <a:r>
              <a:rPr lang="en-GB" i="1" dirty="0" smtClean="0"/>
              <a:t>Information Technology (IT) department or team, </a:t>
            </a:r>
          </a:p>
          <a:p>
            <a:pPr marL="0" indent="0">
              <a:buNone/>
            </a:pPr>
            <a:r>
              <a:rPr lang="en-GB" i="1" dirty="0" smtClean="0"/>
              <a:t/>
            </a:r>
            <a:br>
              <a:rPr lang="en-GB" i="1" dirty="0" smtClean="0"/>
            </a:br>
            <a:r>
              <a:rPr lang="en-GB" i="1" dirty="0" smtClean="0"/>
              <a:t>Under the control of:</a:t>
            </a:r>
          </a:p>
          <a:p>
            <a:r>
              <a:rPr lang="en-GB" i="1" dirty="0" smtClean="0"/>
              <a:t>Chief Information Officer (CIO), a Chief Technology Officer (CTO) or a Chief Digital Officer (CDO).</a:t>
            </a:r>
          </a:p>
          <a:p>
            <a:pPr marL="514350" indent="-514350">
              <a:buFont typeface="+mj-lt"/>
              <a:buAutoNum type="arabicPeriod"/>
            </a:pPr>
            <a:endParaRPr lang="en-GB" b="1" dirty="0" smtClean="0"/>
          </a:p>
          <a:p>
            <a:pPr marL="514350" indent="-514350">
              <a:buFont typeface="+mj-lt"/>
              <a:buAutoNum type="arabicPeriod"/>
            </a:pPr>
            <a:endParaRPr lang="en-GB" b="1" dirty="0"/>
          </a:p>
          <a:p>
            <a:pPr marL="0" indent="0">
              <a:buNone/>
            </a:pPr>
            <a:endParaRPr lang="en-GB" b="1" dirty="0"/>
          </a:p>
        </p:txBody>
      </p:sp>
      <p:sp>
        <p:nvSpPr>
          <p:cNvPr id="5" name="Slide Number Placeholder 4"/>
          <p:cNvSpPr>
            <a:spLocks noGrp="1"/>
          </p:cNvSpPr>
          <p:nvPr>
            <p:ph type="sldNum" sz="quarter" idx="12"/>
          </p:nvPr>
        </p:nvSpPr>
        <p:spPr/>
        <p:txBody>
          <a:bodyPr/>
          <a:lstStyle/>
          <a:p>
            <a:fld id="{9EF62147-ADBE-4DBF-8155-C2165E935053}" type="slidenum">
              <a:rPr lang="en-GB" smtClean="0"/>
              <a:t>2</a:t>
            </a:fld>
            <a:endParaRPr lang="en-GB" dirty="0"/>
          </a:p>
        </p:txBody>
      </p:sp>
    </p:spTree>
    <p:extLst>
      <p:ext uri="{BB962C8B-B14F-4D97-AF65-F5344CB8AC3E}">
        <p14:creationId xmlns:p14="http://schemas.microsoft.com/office/powerpoint/2010/main" val="28589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xit" presetSubtype="0" fill="hold" nodeType="with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does ‘digital transformation’ mean to a business?</a:t>
            </a:r>
            <a:endParaRPr lang="en-GB" sz="3600" b="1" dirty="0"/>
          </a:p>
        </p:txBody>
      </p:sp>
      <p:sp>
        <p:nvSpPr>
          <p:cNvPr id="3" name="Content Placeholder 2"/>
          <p:cNvSpPr>
            <a:spLocks noGrp="1"/>
          </p:cNvSpPr>
          <p:nvPr>
            <p:ph idx="4294967295"/>
          </p:nvPr>
        </p:nvSpPr>
        <p:spPr>
          <a:xfrm>
            <a:off x="838200" y="1847850"/>
            <a:ext cx="10515600" cy="4351338"/>
          </a:xfrm>
        </p:spPr>
        <p:txBody>
          <a:bodyPr>
            <a:normAutofit/>
          </a:bodyPr>
          <a:lstStyle/>
          <a:p>
            <a:pPr marL="514350" indent="-514350">
              <a:buFont typeface="+mj-lt"/>
              <a:buAutoNum type="arabicPeriod"/>
            </a:pPr>
            <a:r>
              <a:rPr lang="en-GB" dirty="0"/>
              <a:t>Empowering </a:t>
            </a:r>
            <a:r>
              <a:rPr lang="en-GB" dirty="0" smtClean="0"/>
              <a:t>customers,</a:t>
            </a:r>
          </a:p>
          <a:p>
            <a:pPr marL="514350" indent="-514350">
              <a:buFont typeface="+mj-lt"/>
              <a:buAutoNum type="arabicPeriod"/>
            </a:pPr>
            <a:r>
              <a:rPr lang="en-GB" dirty="0" smtClean="0"/>
              <a:t>Providing staff with one way of accessing data and information,</a:t>
            </a:r>
          </a:p>
          <a:p>
            <a:pPr marL="514350" indent="-514350">
              <a:buFont typeface="+mj-lt"/>
              <a:buAutoNum type="arabicPeriod"/>
            </a:pPr>
            <a:r>
              <a:rPr lang="en-GB" dirty="0" smtClean="0"/>
              <a:t>Having the ability to pull data from all parts of an organisation,</a:t>
            </a:r>
          </a:p>
          <a:p>
            <a:pPr marL="514350" indent="-514350">
              <a:buFont typeface="+mj-lt"/>
              <a:buAutoNum type="arabicPeriod"/>
            </a:pPr>
            <a:r>
              <a:rPr lang="en-GB" dirty="0" smtClean="0"/>
              <a:t>Providing the staff with more efficient processes.</a:t>
            </a:r>
          </a:p>
          <a:p>
            <a:pPr marL="514350" indent="-514350">
              <a:buFont typeface="+mj-lt"/>
              <a:buAutoNum type="arabicPeriod"/>
            </a:pPr>
            <a:endParaRPr lang="en-GB" b="1" dirty="0" smtClean="0"/>
          </a:p>
          <a:p>
            <a:pPr marL="514350" indent="-514350">
              <a:buFont typeface="+mj-lt"/>
              <a:buAutoNum type="arabicPeriod"/>
            </a:pPr>
            <a:endParaRPr lang="en-GB" b="1" dirty="0"/>
          </a:p>
          <a:p>
            <a:pPr marL="0" indent="0">
              <a:buNone/>
            </a:pPr>
            <a:endParaRPr lang="en-GB" b="1" dirty="0"/>
          </a:p>
          <a:p>
            <a:pPr marL="0" indent="0">
              <a:buNone/>
            </a:pPr>
            <a:r>
              <a:rPr lang="en-GB" b="1" dirty="0" smtClean="0"/>
              <a:t>Ultimately help drive up revenue, reduce costs to increase profits!</a:t>
            </a:r>
            <a:endParaRPr lang="en-GB" dirty="0"/>
          </a:p>
        </p:txBody>
      </p:sp>
      <p:sp>
        <p:nvSpPr>
          <p:cNvPr id="5" name="Slide Number Placeholder 4"/>
          <p:cNvSpPr>
            <a:spLocks noGrp="1"/>
          </p:cNvSpPr>
          <p:nvPr>
            <p:ph type="sldNum" sz="quarter" idx="12"/>
          </p:nvPr>
        </p:nvSpPr>
        <p:spPr/>
        <p:txBody>
          <a:bodyPr/>
          <a:lstStyle/>
          <a:p>
            <a:fld id="{9EF62147-ADBE-4DBF-8155-C2165E935053}" type="slidenum">
              <a:rPr lang="en-GB" smtClean="0"/>
              <a:t>3</a:t>
            </a:fld>
            <a:endParaRPr lang="en-GB" dirty="0"/>
          </a:p>
        </p:txBody>
      </p:sp>
    </p:spTree>
    <p:extLst>
      <p:ext uri="{BB962C8B-B14F-4D97-AF65-F5344CB8AC3E}">
        <p14:creationId xmlns:p14="http://schemas.microsoft.com/office/powerpoint/2010/main" val="2797363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EF62147-ADBE-4DBF-8155-C2165E935053}" type="slidenum">
              <a:rPr lang="en-GB" smtClean="0"/>
              <a:t>4</a:t>
            </a:fld>
            <a:endParaRPr lang="en-GB" dirty="0"/>
          </a:p>
        </p:txBody>
      </p:sp>
      <p:sp>
        <p:nvSpPr>
          <p:cNvPr id="15" name="Trapezoid 14"/>
          <p:cNvSpPr/>
          <p:nvPr/>
        </p:nvSpPr>
        <p:spPr>
          <a:xfrm flipV="1">
            <a:off x="3362036" y="5218545"/>
            <a:ext cx="5467928" cy="958417"/>
          </a:xfrm>
          <a:prstGeom prst="trapezoid">
            <a:avLst>
              <a:gd name="adj" fmla="val 206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838200" y="2353424"/>
            <a:ext cx="10538343" cy="3086794"/>
            <a:chOff x="838200" y="2353424"/>
            <a:chExt cx="10538343" cy="3086794"/>
          </a:xfrm>
        </p:grpSpPr>
        <p:sp>
          <p:nvSpPr>
            <p:cNvPr id="19" name="Rectangle 18"/>
            <p:cNvSpPr/>
            <p:nvPr/>
          </p:nvSpPr>
          <p:spPr>
            <a:xfrm>
              <a:off x="838200" y="3805382"/>
              <a:ext cx="10515600" cy="15701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478981" y="2780145"/>
              <a:ext cx="643082" cy="2660073"/>
            </a:xfrm>
            <a:prstGeom prst="rect">
              <a:avLst/>
            </a:prstGeom>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p:nvSpPr>
          <p:spPr>
            <a:xfrm>
              <a:off x="3069936" y="2780145"/>
              <a:ext cx="643082" cy="2660073"/>
            </a:xfrm>
            <a:prstGeom prst="rect">
              <a:avLst/>
            </a:prstGeom>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1" name="Straight Connector 20"/>
            <p:cNvCxnSpPr>
              <a:endCxn id="22" idx="0"/>
            </p:cNvCxnSpPr>
            <p:nvPr/>
          </p:nvCxnSpPr>
          <p:spPr>
            <a:xfrm flipV="1">
              <a:off x="858809" y="2353424"/>
              <a:ext cx="2532668" cy="1429587"/>
            </a:xfrm>
            <a:prstGeom prst="line">
              <a:avLst/>
            </a:prstGeom>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a:off x="3198437" y="2353424"/>
              <a:ext cx="386080" cy="426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p:nvPr/>
          </p:nvSpPr>
          <p:spPr>
            <a:xfrm>
              <a:off x="8607482" y="2353424"/>
              <a:ext cx="386080" cy="426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2" idx="0"/>
              <a:endCxn id="19" idx="0"/>
            </p:cNvCxnSpPr>
            <p:nvPr/>
          </p:nvCxnSpPr>
          <p:spPr>
            <a:xfrm>
              <a:off x="3391477" y="2353424"/>
              <a:ext cx="2704523" cy="1451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9" idx="0"/>
              <a:endCxn id="23" idx="0"/>
            </p:cNvCxnSpPr>
            <p:nvPr/>
          </p:nvCxnSpPr>
          <p:spPr>
            <a:xfrm flipV="1">
              <a:off x="6096000" y="2353424"/>
              <a:ext cx="2704522" cy="1451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3" idx="0"/>
            </p:cNvCxnSpPr>
            <p:nvPr/>
          </p:nvCxnSpPr>
          <p:spPr>
            <a:xfrm>
              <a:off x="8800522" y="2353424"/>
              <a:ext cx="2576021" cy="14519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296371" y="2784778"/>
            <a:ext cx="629920" cy="1204091"/>
            <a:chOff x="985520" y="2103120"/>
            <a:chExt cx="629920" cy="1204091"/>
          </a:xfrm>
        </p:grpSpPr>
        <p:sp>
          <p:nvSpPr>
            <p:cNvPr id="35" name="Smiley Face 34"/>
            <p:cNvSpPr/>
            <p:nvPr/>
          </p:nvSpPr>
          <p:spPr>
            <a:xfrm>
              <a:off x="985520" y="2103120"/>
              <a:ext cx="629920" cy="5689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a:stCxn id="35" idx="4"/>
            </p:cNvCxnSpPr>
            <p:nvPr/>
          </p:nvCxnSpPr>
          <p:spPr>
            <a:xfrm>
              <a:off x="1300480" y="2672080"/>
              <a:ext cx="0" cy="407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22352" y="2859599"/>
              <a:ext cx="515360" cy="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015943" y="3055751"/>
              <a:ext cx="291984" cy="250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01319" y="3054594"/>
              <a:ext cx="236393" cy="2526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AutoShape 2" descr="Cell phone - Free technology icons"/>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GB" sz="3600" b="1" dirty="0"/>
              <a:t>Understand the full requirement?</a:t>
            </a:r>
            <a:br>
              <a:rPr lang="en-GB" sz="3600" b="1" dirty="0"/>
            </a:br>
            <a:r>
              <a:rPr lang="en-GB" sz="3600" b="1" dirty="0"/>
              <a:t>Client wants a bridge, but not a boat!</a:t>
            </a:r>
          </a:p>
        </p:txBody>
      </p:sp>
      <p:sp>
        <p:nvSpPr>
          <p:cNvPr id="59" name="AutoShape 4" descr="Cell phone - Free technology ic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Right Triangle 60"/>
          <p:cNvSpPr/>
          <p:nvPr/>
        </p:nvSpPr>
        <p:spPr>
          <a:xfrm rot="10800000">
            <a:off x="837090" y="3967162"/>
            <a:ext cx="1335751" cy="648624"/>
          </a:xfrm>
          <a:prstGeom prst="rtTriangl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Curved Connector 72"/>
          <p:cNvCxnSpPr/>
          <p:nvPr/>
        </p:nvCxnSpPr>
        <p:spPr>
          <a:xfrm>
            <a:off x="1080273" y="1831580"/>
            <a:ext cx="10058978" cy="12700"/>
          </a:xfrm>
          <a:prstGeom prst="curvedConnector2">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072640" y="4196615"/>
            <a:ext cx="2638707" cy="1217742"/>
            <a:chOff x="5330290" y="4196615"/>
            <a:chExt cx="1873777" cy="1145997"/>
          </a:xfrm>
        </p:grpSpPr>
        <p:sp>
          <p:nvSpPr>
            <p:cNvPr id="54" name="Rectangle 53"/>
            <p:cNvSpPr/>
            <p:nvPr/>
          </p:nvSpPr>
          <p:spPr>
            <a:xfrm>
              <a:off x="5577739" y="4812229"/>
              <a:ext cx="513347" cy="33688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p:cNvSpPr/>
            <p:nvPr/>
          </p:nvSpPr>
          <p:spPr>
            <a:xfrm>
              <a:off x="5818472" y="4196615"/>
              <a:ext cx="45719" cy="6063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hord 1"/>
            <p:cNvSpPr/>
            <p:nvPr/>
          </p:nvSpPr>
          <p:spPr>
            <a:xfrm rot="20032213">
              <a:off x="5330290" y="4622177"/>
              <a:ext cx="1873777" cy="720435"/>
            </a:xfrm>
            <a:prstGeom prst="chord">
              <a:avLst>
                <a:gd name="adj1" fmla="val 2700000"/>
                <a:gd name="adj2" fmla="val 1171530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ight Triangle 5"/>
          <p:cNvSpPr/>
          <p:nvPr/>
        </p:nvSpPr>
        <p:spPr>
          <a:xfrm>
            <a:off x="838200" y="3962399"/>
            <a:ext cx="4463473" cy="2214563"/>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p:cNvSpPr>
            <a:spLocks noGrp="1"/>
          </p:cNvSpPr>
          <p:nvPr>
            <p:ph idx="4294967295"/>
          </p:nvPr>
        </p:nvSpPr>
        <p:spPr>
          <a:xfrm flipH="1">
            <a:off x="6879207" y="3961242"/>
            <a:ext cx="4463473" cy="2214564"/>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a:endParaRPr lang="en-GB" sz="1800" dirty="0"/>
          </a:p>
        </p:txBody>
      </p:sp>
      <p:sp>
        <p:nvSpPr>
          <p:cNvPr id="56" name="Isosceles Triangle 55"/>
          <p:cNvSpPr/>
          <p:nvPr/>
        </p:nvSpPr>
        <p:spPr>
          <a:xfrm>
            <a:off x="851962" y="1837670"/>
            <a:ext cx="456623" cy="21146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10895636" y="1837670"/>
            <a:ext cx="456623" cy="21146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019648" y="1931807"/>
            <a:ext cx="821857" cy="1301389"/>
            <a:chOff x="2019648" y="1931807"/>
            <a:chExt cx="821857" cy="1301389"/>
          </a:xfrm>
        </p:grpSpPr>
        <p:sp>
          <p:nvSpPr>
            <p:cNvPr id="63" name="Rectangle 62"/>
            <p:cNvSpPr/>
            <p:nvPr/>
          </p:nvSpPr>
          <p:spPr>
            <a:xfrm>
              <a:off x="2019648" y="1931807"/>
              <a:ext cx="821857" cy="1301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2144309" y="2031168"/>
              <a:ext cx="558266" cy="8758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lowchart: Connector 64"/>
            <p:cNvSpPr/>
            <p:nvPr/>
          </p:nvSpPr>
          <p:spPr>
            <a:xfrm>
              <a:off x="2309136" y="2973903"/>
              <a:ext cx="215782" cy="1666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p:cNvGrpSpPr/>
          <p:nvPr/>
        </p:nvGrpSpPr>
        <p:grpSpPr>
          <a:xfrm>
            <a:off x="9250564" y="1943571"/>
            <a:ext cx="821857" cy="1301389"/>
            <a:chOff x="4996615" y="1857676"/>
            <a:chExt cx="821857" cy="1301389"/>
          </a:xfrm>
        </p:grpSpPr>
        <p:sp>
          <p:nvSpPr>
            <p:cNvPr id="68" name="Rectangle 67"/>
            <p:cNvSpPr/>
            <p:nvPr/>
          </p:nvSpPr>
          <p:spPr>
            <a:xfrm>
              <a:off x="4996615" y="1857676"/>
              <a:ext cx="821857" cy="1301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5130265" y="1982804"/>
              <a:ext cx="558266" cy="8758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owchart: Connector 69"/>
            <p:cNvSpPr/>
            <p:nvPr/>
          </p:nvSpPr>
          <p:spPr>
            <a:xfrm>
              <a:off x="5295092" y="2925539"/>
              <a:ext cx="215782" cy="16669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Right Triangle 59"/>
          <p:cNvSpPr/>
          <p:nvPr/>
        </p:nvSpPr>
        <p:spPr>
          <a:xfrm rot="10800000" flipH="1">
            <a:off x="9909174" y="3966739"/>
            <a:ext cx="1433505" cy="703686"/>
          </a:xfrm>
          <a:prstGeom prst="rtTriangl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p:cNvGrpSpPr/>
          <p:nvPr/>
        </p:nvGrpSpPr>
        <p:grpSpPr>
          <a:xfrm>
            <a:off x="10264366" y="2752546"/>
            <a:ext cx="629920" cy="1204091"/>
            <a:chOff x="985520" y="2103120"/>
            <a:chExt cx="629920" cy="1204091"/>
          </a:xfrm>
        </p:grpSpPr>
        <p:sp>
          <p:nvSpPr>
            <p:cNvPr id="53" name="Smiley Face 52"/>
            <p:cNvSpPr/>
            <p:nvPr/>
          </p:nvSpPr>
          <p:spPr>
            <a:xfrm>
              <a:off x="985520" y="2103120"/>
              <a:ext cx="629920" cy="5689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p:cNvCxnSpPr>
              <a:stCxn id="53" idx="4"/>
            </p:cNvCxnSpPr>
            <p:nvPr/>
          </p:nvCxnSpPr>
          <p:spPr>
            <a:xfrm>
              <a:off x="1300480" y="2672080"/>
              <a:ext cx="0" cy="407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022352" y="2859599"/>
              <a:ext cx="515360" cy="3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015943" y="3055751"/>
              <a:ext cx="291984" cy="250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01319" y="3054594"/>
              <a:ext cx="236393" cy="2526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Smiley Face 6"/>
          <p:cNvSpPr/>
          <p:nvPr/>
        </p:nvSpPr>
        <p:spPr>
          <a:xfrm>
            <a:off x="1296863" y="2767785"/>
            <a:ext cx="643830" cy="602947"/>
          </a:xfrm>
          <a:prstGeom prst="smileyFac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37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Avoid the client ‘</a:t>
            </a:r>
            <a:r>
              <a:rPr lang="en-GB" sz="3600" b="1" dirty="0" err="1"/>
              <a:t>solutionising</a:t>
            </a:r>
            <a:r>
              <a:rPr lang="en-GB" sz="3600" b="1" dirty="0"/>
              <a:t>’ / shadow </a:t>
            </a:r>
            <a:r>
              <a:rPr lang="en-GB" sz="3600" b="1" dirty="0" smtClean="0"/>
              <a:t>IT</a:t>
            </a:r>
            <a:endParaRPr lang="en-GB" sz="3600" b="1" dirty="0"/>
          </a:p>
        </p:txBody>
      </p:sp>
      <p:sp>
        <p:nvSpPr>
          <p:cNvPr id="4" name="Content Placeholder 3"/>
          <p:cNvSpPr>
            <a:spLocks noGrp="1"/>
          </p:cNvSpPr>
          <p:nvPr>
            <p:ph sz="half" idx="2"/>
          </p:nvPr>
        </p:nvSpPr>
        <p:spPr/>
        <p:txBody>
          <a:bodyPr/>
          <a:lstStyle/>
          <a:p>
            <a:r>
              <a:rPr lang="en-GB" dirty="0" smtClean="0"/>
              <a:t>Actually needs a Land Rover!</a:t>
            </a:r>
            <a:endParaRPr lang="en-GB" dirty="0"/>
          </a:p>
        </p:txBody>
      </p:sp>
      <p:sp>
        <p:nvSpPr>
          <p:cNvPr id="6" name="Slide Number Placeholder 5"/>
          <p:cNvSpPr>
            <a:spLocks noGrp="1"/>
          </p:cNvSpPr>
          <p:nvPr>
            <p:ph type="sldNum" sz="quarter" idx="12"/>
          </p:nvPr>
        </p:nvSpPr>
        <p:spPr/>
        <p:txBody>
          <a:bodyPr/>
          <a:lstStyle/>
          <a:p>
            <a:fld id="{9EF62147-ADBE-4DBF-8155-C2165E935053}" type="slidenum">
              <a:rPr lang="en-GB" smtClean="0"/>
              <a:t>5</a:t>
            </a:fld>
            <a:endParaRPr lang="en-GB"/>
          </a:p>
        </p:txBody>
      </p:sp>
      <p:sp>
        <p:nvSpPr>
          <p:cNvPr id="7" name="AutoShape 4" descr="BMW 5 Series Estate Personal &amp; Business Car Lease Deals | LeaseCar UK"/>
          <p:cNvSpPr>
            <a:spLocks noGrp="1" noChangeAspect="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dirty="0" smtClean="0"/>
              <a:t>Thinks he wants a BMW estate?</a:t>
            </a:r>
            <a:endParaRPr lang="en-GB" dirty="0"/>
          </a:p>
        </p:txBody>
      </p:sp>
      <p:sp>
        <p:nvSpPr>
          <p:cNvPr id="10" name="AutoShape 8" descr="BMW 5 Series Estate (2010 - ) review | Auto Trader UK"/>
          <p:cNvSpPr>
            <a:spLocks noChangeAspect="1" noChangeArrowheads="1"/>
          </p:cNvSpPr>
          <p:nvPr/>
        </p:nvSpPr>
        <p:spPr bwMode="auto">
          <a:xfrm>
            <a:off x="155574" y="-144463"/>
            <a:ext cx="2902585" cy="29025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3"/>
          <a:stretch>
            <a:fillRect/>
          </a:stretch>
        </p:blipFill>
        <p:spPr>
          <a:xfrm>
            <a:off x="825273" y="3268028"/>
            <a:ext cx="5194527" cy="2908935"/>
          </a:xfrm>
          <a:prstGeom prst="rect">
            <a:avLst/>
          </a:prstGeom>
        </p:spPr>
      </p:pic>
      <p:pic>
        <p:nvPicPr>
          <p:cNvPr id="12" name="Picture 11"/>
          <p:cNvPicPr>
            <a:picLocks noChangeAspect="1"/>
          </p:cNvPicPr>
          <p:nvPr/>
        </p:nvPicPr>
        <p:blipFill>
          <a:blip r:embed="rId4"/>
          <a:stretch>
            <a:fillRect/>
          </a:stretch>
        </p:blipFill>
        <p:spPr>
          <a:xfrm>
            <a:off x="6172200" y="3268028"/>
            <a:ext cx="5181599" cy="2908935"/>
          </a:xfrm>
          <a:prstGeom prst="rect">
            <a:avLst/>
          </a:prstGeom>
        </p:spPr>
      </p:pic>
      <p:pic>
        <p:nvPicPr>
          <p:cNvPr id="13" name="Picture 12"/>
          <p:cNvPicPr>
            <a:picLocks noChangeAspect="1"/>
          </p:cNvPicPr>
          <p:nvPr/>
        </p:nvPicPr>
        <p:blipFill>
          <a:blip r:embed="rId5"/>
          <a:stretch>
            <a:fillRect/>
          </a:stretch>
        </p:blipFill>
        <p:spPr>
          <a:xfrm>
            <a:off x="6172199" y="3269774"/>
            <a:ext cx="5209713" cy="2907189"/>
          </a:xfrm>
          <a:prstGeom prst="rect">
            <a:avLst/>
          </a:prstGeom>
        </p:spPr>
      </p:pic>
    </p:spTree>
    <p:extLst>
      <p:ext uri="{BB962C8B-B14F-4D97-AF65-F5344CB8AC3E}">
        <p14:creationId xmlns:p14="http://schemas.microsoft.com/office/powerpoint/2010/main" val="38853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Definitions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1676661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EF62147-ADBE-4DBF-8155-C2165E935053}" type="slidenum">
              <a:rPr lang="en-GB" smtClean="0"/>
              <a:t>6</a:t>
            </a:fld>
            <a:endParaRPr lang="en-GB"/>
          </a:p>
        </p:txBody>
      </p:sp>
      <p:sp>
        <p:nvSpPr>
          <p:cNvPr id="3" name="TextBox 2"/>
          <p:cNvSpPr txBox="1"/>
          <p:nvPr/>
        </p:nvSpPr>
        <p:spPr>
          <a:xfrm>
            <a:off x="6822832" y="1480826"/>
            <a:ext cx="4041756" cy="1754326"/>
          </a:xfrm>
          <a:prstGeom prst="rect">
            <a:avLst/>
          </a:prstGeom>
          <a:noFill/>
        </p:spPr>
        <p:txBody>
          <a:bodyPr wrap="square" rtlCol="0">
            <a:spAutoFit/>
          </a:bodyPr>
          <a:lstStyle/>
          <a:p>
            <a:r>
              <a:rPr lang="en-GB" b="1" dirty="0" smtClean="0"/>
              <a:t>Business</a:t>
            </a:r>
            <a:r>
              <a:rPr lang="en-GB" dirty="0" smtClean="0"/>
              <a:t> systems </a:t>
            </a:r>
            <a:r>
              <a:rPr lang="en-GB" u="sng" dirty="0" smtClean="0"/>
              <a:t>software</a:t>
            </a:r>
            <a:r>
              <a:rPr lang="en-GB" dirty="0" smtClean="0"/>
              <a:t> applications (products):</a:t>
            </a:r>
          </a:p>
          <a:p>
            <a:pPr marL="285750" indent="-285750">
              <a:buFontTx/>
              <a:buChar char="-"/>
            </a:pPr>
            <a:r>
              <a:rPr lang="en-GB" dirty="0" smtClean="0"/>
              <a:t>Core,</a:t>
            </a:r>
          </a:p>
          <a:p>
            <a:pPr marL="285750" indent="-285750">
              <a:buFontTx/>
              <a:buChar char="-"/>
            </a:pPr>
            <a:r>
              <a:rPr lang="en-GB" dirty="0" smtClean="0"/>
              <a:t>Back office,</a:t>
            </a:r>
          </a:p>
          <a:p>
            <a:pPr marL="285750" indent="-285750">
              <a:buFontTx/>
              <a:buChar char="-"/>
            </a:pPr>
            <a:r>
              <a:rPr lang="en-GB" dirty="0" smtClean="0"/>
              <a:t>Non core,</a:t>
            </a:r>
          </a:p>
          <a:p>
            <a:pPr marL="285750" indent="-285750">
              <a:buFontTx/>
              <a:buChar char="-"/>
            </a:pPr>
            <a:r>
              <a:rPr lang="en-GB" dirty="0" smtClean="0"/>
              <a:t>Software as a service (SaaS).</a:t>
            </a:r>
            <a:endParaRPr lang="en-GB" dirty="0"/>
          </a:p>
        </p:txBody>
      </p:sp>
      <p:sp>
        <p:nvSpPr>
          <p:cNvPr id="7" name="TextBox 6"/>
          <p:cNvSpPr txBox="1"/>
          <p:nvPr/>
        </p:nvSpPr>
        <p:spPr>
          <a:xfrm>
            <a:off x="8191274" y="3305155"/>
            <a:ext cx="3581851" cy="3416320"/>
          </a:xfrm>
          <a:prstGeom prst="rect">
            <a:avLst/>
          </a:prstGeom>
          <a:noFill/>
        </p:spPr>
        <p:txBody>
          <a:bodyPr wrap="square" rtlCol="0">
            <a:spAutoFit/>
          </a:bodyPr>
          <a:lstStyle/>
          <a:p>
            <a:r>
              <a:rPr lang="en-GB" dirty="0" smtClean="0"/>
              <a:t>Infrastructure </a:t>
            </a:r>
            <a:r>
              <a:rPr lang="en-GB" u="sng" dirty="0" smtClean="0"/>
              <a:t>hardware</a:t>
            </a:r>
            <a:endParaRPr lang="en-GB" dirty="0" smtClean="0"/>
          </a:p>
          <a:p>
            <a:pPr marL="285750" indent="-285750">
              <a:buFontTx/>
              <a:buChar char="-"/>
            </a:pPr>
            <a:r>
              <a:rPr lang="en-GB" dirty="0" smtClean="0"/>
              <a:t>End user devices (EUD’s) including desktop / laptop computers and tablets,</a:t>
            </a:r>
            <a:endParaRPr lang="en-GB" dirty="0"/>
          </a:p>
          <a:p>
            <a:pPr marL="285750" indent="-285750">
              <a:buFontTx/>
              <a:buChar char="-"/>
            </a:pPr>
            <a:r>
              <a:rPr lang="en-GB" dirty="0" smtClean="0"/>
              <a:t>Networks including local area networks (LANs) and wide are network (WAN),</a:t>
            </a:r>
          </a:p>
          <a:p>
            <a:pPr marL="285750" indent="-285750">
              <a:buFontTx/>
              <a:buChar char="-"/>
            </a:pPr>
            <a:r>
              <a:rPr lang="en-GB" dirty="0" smtClean="0"/>
              <a:t>Data centres; on premise, hosted, infrastructure as a service (IaaS)</a:t>
            </a:r>
            <a:r>
              <a:rPr lang="en-GB" dirty="0"/>
              <a:t> </a:t>
            </a:r>
            <a:r>
              <a:rPr lang="en-GB" dirty="0" smtClean="0"/>
              <a:t>and cloud,</a:t>
            </a:r>
          </a:p>
          <a:p>
            <a:pPr marL="285750" indent="-285750">
              <a:buFontTx/>
              <a:buChar char="-"/>
            </a:pPr>
            <a:r>
              <a:rPr lang="en-GB" dirty="0" smtClean="0"/>
              <a:t>Information security devices.</a:t>
            </a:r>
          </a:p>
          <a:p>
            <a:pPr marL="285750" indent="-285750">
              <a:buFontTx/>
              <a:buChar char="-"/>
            </a:pPr>
            <a:endParaRPr lang="en-GB" dirty="0"/>
          </a:p>
        </p:txBody>
      </p:sp>
      <p:sp>
        <p:nvSpPr>
          <p:cNvPr id="8" name="TextBox 7"/>
          <p:cNvSpPr txBox="1"/>
          <p:nvPr/>
        </p:nvSpPr>
        <p:spPr>
          <a:xfrm>
            <a:off x="443673" y="4128327"/>
            <a:ext cx="3424942" cy="1477328"/>
          </a:xfrm>
          <a:prstGeom prst="rect">
            <a:avLst/>
          </a:prstGeom>
          <a:noFill/>
        </p:spPr>
        <p:txBody>
          <a:bodyPr wrap="square" rtlCol="0">
            <a:spAutoFit/>
          </a:bodyPr>
          <a:lstStyle/>
          <a:p>
            <a:r>
              <a:rPr lang="en-GB" dirty="0" smtClean="0"/>
              <a:t>Unified communications</a:t>
            </a:r>
          </a:p>
          <a:p>
            <a:pPr marL="285750" indent="-285750">
              <a:buFontTx/>
              <a:buChar char="-"/>
            </a:pPr>
            <a:r>
              <a:rPr lang="en-GB" dirty="0" smtClean="0"/>
              <a:t>Telephony including voice over internet protocol (VoIP),</a:t>
            </a:r>
          </a:p>
          <a:p>
            <a:pPr marL="285750" indent="-285750">
              <a:buFontTx/>
              <a:buChar char="-"/>
            </a:pPr>
            <a:r>
              <a:rPr lang="en-GB" dirty="0" smtClean="0"/>
              <a:t>Mobile communications,</a:t>
            </a:r>
          </a:p>
          <a:p>
            <a:pPr marL="285750" indent="-285750">
              <a:buFontTx/>
              <a:buChar char="-"/>
            </a:pPr>
            <a:r>
              <a:rPr lang="en-GB" dirty="0" smtClean="0"/>
              <a:t>Video conferencing.</a:t>
            </a:r>
            <a:endParaRPr lang="en-GB" dirty="0"/>
          </a:p>
        </p:txBody>
      </p:sp>
      <p:sp>
        <p:nvSpPr>
          <p:cNvPr id="9" name="TextBox 8"/>
          <p:cNvSpPr txBox="1"/>
          <p:nvPr/>
        </p:nvSpPr>
        <p:spPr>
          <a:xfrm>
            <a:off x="1525804" y="1453310"/>
            <a:ext cx="3776633" cy="2031325"/>
          </a:xfrm>
          <a:prstGeom prst="rect">
            <a:avLst/>
          </a:prstGeom>
          <a:noFill/>
        </p:spPr>
        <p:txBody>
          <a:bodyPr wrap="square" rtlCol="0">
            <a:spAutoFit/>
          </a:bodyPr>
          <a:lstStyle/>
          <a:p>
            <a:r>
              <a:rPr lang="en-GB" dirty="0" smtClean="0"/>
              <a:t>Service delivery:</a:t>
            </a:r>
          </a:p>
          <a:p>
            <a:pPr marL="285750" indent="-285750">
              <a:buFontTx/>
              <a:buChar char="-"/>
            </a:pPr>
            <a:r>
              <a:rPr lang="en-GB" dirty="0" smtClean="0"/>
              <a:t>Service desk,</a:t>
            </a:r>
          </a:p>
          <a:p>
            <a:pPr marL="285750" indent="-285750">
              <a:buFontTx/>
              <a:buChar char="-"/>
            </a:pPr>
            <a:r>
              <a:rPr lang="en-GB" dirty="0" smtClean="0"/>
              <a:t>Desk side support,</a:t>
            </a:r>
          </a:p>
          <a:p>
            <a:pPr marL="285750" indent="-285750">
              <a:buFontTx/>
              <a:buChar char="-"/>
            </a:pPr>
            <a:r>
              <a:rPr lang="en-GB" dirty="0" smtClean="0"/>
              <a:t>Access control,</a:t>
            </a:r>
          </a:p>
          <a:p>
            <a:pPr marL="285750" indent="-285750">
              <a:buFontTx/>
              <a:buChar char="-"/>
            </a:pPr>
            <a:r>
              <a:rPr lang="en-GB" dirty="0" smtClean="0"/>
              <a:t>Change control,</a:t>
            </a:r>
          </a:p>
          <a:p>
            <a:pPr marL="285750" indent="-285750">
              <a:buFontTx/>
              <a:buChar char="-"/>
            </a:pPr>
            <a:r>
              <a:rPr lang="en-GB" dirty="0" smtClean="0"/>
              <a:t>Network operating centre (NOC),</a:t>
            </a:r>
          </a:p>
          <a:p>
            <a:pPr marL="285750" indent="-285750">
              <a:buFontTx/>
              <a:buChar char="-"/>
            </a:pPr>
            <a:r>
              <a:rPr lang="en-GB" dirty="0" smtClean="0"/>
              <a:t>Security operating centre (SOC).</a:t>
            </a:r>
            <a:endParaRPr lang="en-GB" dirty="0"/>
          </a:p>
        </p:txBody>
      </p:sp>
      <p:sp>
        <p:nvSpPr>
          <p:cNvPr id="10" name="Flowchart: Connector 9"/>
          <p:cNvSpPr/>
          <p:nvPr/>
        </p:nvSpPr>
        <p:spPr>
          <a:xfrm>
            <a:off x="5064370" y="1453309"/>
            <a:ext cx="2061458" cy="1955401"/>
          </a:xfrm>
          <a:prstGeom prst="flowChartConnector">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4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0" y="259380"/>
            <a:ext cx="5735855" cy="1088765"/>
          </a:xfrm>
        </p:spPr>
        <p:txBody>
          <a:bodyPr>
            <a:normAutofit/>
          </a:bodyPr>
          <a:lstStyle/>
          <a:p>
            <a:r>
              <a:rPr lang="en-GB" sz="3600" b="1" dirty="0"/>
              <a:t>Developing IT Strategy in line with business strategy</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269390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EF62147-ADBE-4DBF-8155-C2165E935053}" type="slidenum">
              <a:rPr lang="en-GB" smtClean="0"/>
              <a:t>7</a:t>
            </a:fld>
            <a:endParaRPr lang="en-GB"/>
          </a:p>
        </p:txBody>
      </p:sp>
      <p:sp>
        <p:nvSpPr>
          <p:cNvPr id="7" name="Flowchart: Connector 6"/>
          <p:cNvSpPr/>
          <p:nvPr/>
        </p:nvSpPr>
        <p:spPr>
          <a:xfrm>
            <a:off x="3891280" y="1913571"/>
            <a:ext cx="4328160" cy="4306889"/>
          </a:xfrm>
          <a:prstGeom prst="flowChartConnector">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131772" y="2662889"/>
            <a:ext cx="1859280" cy="1778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CRM</a:t>
            </a:r>
          </a:p>
          <a:p>
            <a:pPr algn="ctr"/>
            <a:r>
              <a:rPr lang="en-GB" dirty="0" smtClean="0"/>
              <a:t>(sales database)</a:t>
            </a:r>
            <a:endParaRPr lang="en-GB" dirty="0"/>
          </a:p>
        </p:txBody>
      </p:sp>
      <p:sp>
        <p:nvSpPr>
          <p:cNvPr id="14" name="TextBox 13"/>
          <p:cNvSpPr txBox="1"/>
          <p:nvPr/>
        </p:nvSpPr>
        <p:spPr>
          <a:xfrm>
            <a:off x="8572501" y="2031646"/>
            <a:ext cx="3401060" cy="923330"/>
          </a:xfrm>
          <a:prstGeom prst="rect">
            <a:avLst/>
          </a:prstGeom>
          <a:noFill/>
        </p:spPr>
        <p:txBody>
          <a:bodyPr wrap="square" rtlCol="0">
            <a:spAutoFit/>
          </a:bodyPr>
          <a:lstStyle/>
          <a:p>
            <a:r>
              <a:rPr lang="en-GB" dirty="0" smtClean="0"/>
              <a:t>Infrastructure layer, consisting EUD, LAN, WAN, data centre, cloud service, internet </a:t>
            </a:r>
            <a:endParaRPr lang="en-GB" dirty="0"/>
          </a:p>
        </p:txBody>
      </p:sp>
      <p:sp>
        <p:nvSpPr>
          <p:cNvPr id="15" name="TextBox 14"/>
          <p:cNvSpPr txBox="1"/>
          <p:nvPr/>
        </p:nvSpPr>
        <p:spPr>
          <a:xfrm>
            <a:off x="8092733" y="5515459"/>
            <a:ext cx="2963844" cy="646331"/>
          </a:xfrm>
          <a:prstGeom prst="rect">
            <a:avLst/>
          </a:prstGeom>
          <a:noFill/>
        </p:spPr>
        <p:txBody>
          <a:bodyPr wrap="square" rtlCol="0">
            <a:spAutoFit/>
          </a:bodyPr>
          <a:lstStyle/>
          <a:p>
            <a:r>
              <a:rPr lang="en-GB" dirty="0" smtClean="0"/>
              <a:t>Information governance and information security layer</a:t>
            </a:r>
            <a:endParaRPr lang="en-GB" dirty="0"/>
          </a:p>
        </p:txBody>
      </p:sp>
      <p:pic>
        <p:nvPicPr>
          <p:cNvPr id="20" name="Picture 19"/>
          <p:cNvPicPr>
            <a:picLocks noChangeAspect="1"/>
          </p:cNvPicPr>
          <p:nvPr/>
        </p:nvPicPr>
        <p:blipFill>
          <a:blip r:embed="rId8"/>
          <a:stretch>
            <a:fillRect/>
          </a:stretch>
        </p:blipFill>
        <p:spPr>
          <a:xfrm>
            <a:off x="9311640" y="3704663"/>
            <a:ext cx="1216738" cy="1470982"/>
          </a:xfrm>
          <a:prstGeom prst="rect">
            <a:avLst/>
          </a:prstGeom>
        </p:spPr>
      </p:pic>
      <p:pic>
        <p:nvPicPr>
          <p:cNvPr id="21" name="Picture 20"/>
          <p:cNvPicPr>
            <a:picLocks noChangeAspect="1"/>
          </p:cNvPicPr>
          <p:nvPr/>
        </p:nvPicPr>
        <p:blipFill>
          <a:blip r:embed="rId9"/>
          <a:stretch>
            <a:fillRect/>
          </a:stretch>
        </p:blipFill>
        <p:spPr>
          <a:xfrm>
            <a:off x="8013700" y="3574660"/>
            <a:ext cx="1479550" cy="1117600"/>
          </a:xfrm>
          <a:prstGeom prst="rect">
            <a:avLst/>
          </a:prstGeom>
        </p:spPr>
      </p:pic>
      <p:sp>
        <p:nvSpPr>
          <p:cNvPr id="25" name="Oval 24"/>
          <p:cNvSpPr/>
          <p:nvPr/>
        </p:nvSpPr>
        <p:spPr>
          <a:xfrm>
            <a:off x="6087534" y="2616261"/>
            <a:ext cx="1859280" cy="1778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MRP</a:t>
            </a:r>
          </a:p>
          <a:p>
            <a:pPr algn="ctr"/>
            <a:r>
              <a:rPr lang="en-GB" dirty="0" smtClean="0"/>
              <a:t>(production system)</a:t>
            </a:r>
            <a:endParaRPr lang="en-GB" dirty="0"/>
          </a:p>
        </p:txBody>
      </p:sp>
      <p:sp>
        <p:nvSpPr>
          <p:cNvPr id="26" name="Oval 25"/>
          <p:cNvSpPr/>
          <p:nvPr/>
        </p:nvSpPr>
        <p:spPr>
          <a:xfrm>
            <a:off x="5125720" y="4255932"/>
            <a:ext cx="1859280" cy="1778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Finance and HR systems</a:t>
            </a:r>
          </a:p>
        </p:txBody>
      </p:sp>
      <p:sp>
        <p:nvSpPr>
          <p:cNvPr id="10" name="Oval 9"/>
          <p:cNvSpPr/>
          <p:nvPr/>
        </p:nvSpPr>
        <p:spPr>
          <a:xfrm rot="18893923">
            <a:off x="4948794" y="3447314"/>
            <a:ext cx="3228184" cy="21234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ERP</a:t>
            </a:r>
            <a:endParaRPr lang="en-GB" dirty="0"/>
          </a:p>
        </p:txBody>
      </p:sp>
      <p:sp>
        <p:nvSpPr>
          <p:cNvPr id="19" name="Oval 18"/>
          <p:cNvSpPr/>
          <p:nvPr/>
        </p:nvSpPr>
        <p:spPr>
          <a:xfrm>
            <a:off x="5276742" y="4394251"/>
            <a:ext cx="1656080" cy="118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Data warehouse and business intelligence</a:t>
            </a:r>
          </a:p>
        </p:txBody>
      </p:sp>
      <p:sp>
        <p:nvSpPr>
          <p:cNvPr id="27" name="TextBox 26"/>
          <p:cNvSpPr txBox="1"/>
          <p:nvPr/>
        </p:nvSpPr>
        <p:spPr>
          <a:xfrm>
            <a:off x="8417243" y="3901077"/>
            <a:ext cx="864234" cy="369332"/>
          </a:xfrm>
          <a:prstGeom prst="rect">
            <a:avLst/>
          </a:prstGeom>
          <a:noFill/>
        </p:spPr>
        <p:txBody>
          <a:bodyPr wrap="square" rtlCol="0">
            <a:spAutoFit/>
          </a:bodyPr>
          <a:lstStyle/>
          <a:p>
            <a:pPr algn="ctr"/>
            <a:r>
              <a:rPr lang="en-GB" dirty="0" smtClean="0"/>
              <a:t>WAN</a:t>
            </a:r>
            <a:endParaRPr lang="en-GB" dirty="0"/>
          </a:p>
        </p:txBody>
      </p:sp>
      <p:sp>
        <p:nvSpPr>
          <p:cNvPr id="8" name="Flowchart: Connector 7"/>
          <p:cNvSpPr/>
          <p:nvPr/>
        </p:nvSpPr>
        <p:spPr>
          <a:xfrm>
            <a:off x="3576320" y="1557866"/>
            <a:ext cx="4958080" cy="4986867"/>
          </a:xfrm>
          <a:prstGeom prst="flowChartConnector">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10"/>
          <a:stretch>
            <a:fillRect/>
          </a:stretch>
        </p:blipFill>
        <p:spPr>
          <a:xfrm>
            <a:off x="8209388" y="4241332"/>
            <a:ext cx="590550" cy="952500"/>
          </a:xfrm>
          <a:prstGeom prst="rect">
            <a:avLst/>
          </a:prstGeom>
        </p:spPr>
      </p:pic>
      <p:pic>
        <p:nvPicPr>
          <p:cNvPr id="22" name="Picture 21"/>
          <p:cNvPicPr>
            <a:picLocks noChangeAspect="1"/>
          </p:cNvPicPr>
          <p:nvPr/>
        </p:nvPicPr>
        <p:blipFill>
          <a:blip r:embed="rId11"/>
          <a:stretch>
            <a:fillRect/>
          </a:stretch>
        </p:blipFill>
        <p:spPr>
          <a:xfrm>
            <a:off x="8005640" y="2977747"/>
            <a:ext cx="590550" cy="952500"/>
          </a:xfrm>
          <a:prstGeom prst="rect">
            <a:avLst/>
          </a:prstGeom>
        </p:spPr>
      </p:pic>
      <p:pic>
        <p:nvPicPr>
          <p:cNvPr id="30" name="Picture 29"/>
          <p:cNvPicPr>
            <a:picLocks noChangeAspect="1"/>
          </p:cNvPicPr>
          <p:nvPr/>
        </p:nvPicPr>
        <p:blipFill>
          <a:blip r:embed="rId9"/>
          <a:stretch>
            <a:fillRect/>
          </a:stretch>
        </p:blipFill>
        <p:spPr>
          <a:xfrm>
            <a:off x="10369567" y="4236847"/>
            <a:ext cx="1479550" cy="1117600"/>
          </a:xfrm>
          <a:prstGeom prst="rect">
            <a:avLst/>
          </a:prstGeom>
        </p:spPr>
      </p:pic>
      <p:sp>
        <p:nvSpPr>
          <p:cNvPr id="31" name="TextBox 30"/>
          <p:cNvSpPr txBox="1"/>
          <p:nvPr/>
        </p:nvSpPr>
        <p:spPr>
          <a:xfrm>
            <a:off x="10649860" y="4610981"/>
            <a:ext cx="1018900" cy="369332"/>
          </a:xfrm>
          <a:prstGeom prst="rect">
            <a:avLst/>
          </a:prstGeom>
          <a:noFill/>
        </p:spPr>
        <p:txBody>
          <a:bodyPr wrap="square" rtlCol="0">
            <a:spAutoFit/>
          </a:bodyPr>
          <a:lstStyle/>
          <a:p>
            <a:pPr algn="ctr"/>
            <a:r>
              <a:rPr lang="en-GB" dirty="0" smtClean="0"/>
              <a:t>Internet</a:t>
            </a:r>
            <a:endParaRPr lang="en-GB" dirty="0"/>
          </a:p>
        </p:txBody>
      </p:sp>
      <p:pic>
        <p:nvPicPr>
          <p:cNvPr id="32" name="Picture 31"/>
          <p:cNvPicPr>
            <a:picLocks noChangeAspect="1"/>
          </p:cNvPicPr>
          <p:nvPr/>
        </p:nvPicPr>
        <p:blipFill>
          <a:blip r:embed="rId10"/>
          <a:stretch>
            <a:fillRect/>
          </a:stretch>
        </p:blipFill>
        <p:spPr>
          <a:xfrm>
            <a:off x="10119783" y="4608647"/>
            <a:ext cx="590550" cy="952500"/>
          </a:xfrm>
          <a:prstGeom prst="rect">
            <a:avLst/>
          </a:prstGeom>
        </p:spPr>
      </p:pic>
      <p:pic>
        <p:nvPicPr>
          <p:cNvPr id="33" name="Picture 32"/>
          <p:cNvPicPr>
            <a:picLocks noChangeAspect="1"/>
          </p:cNvPicPr>
          <p:nvPr/>
        </p:nvPicPr>
        <p:blipFill>
          <a:blip r:embed="rId12"/>
          <a:stretch>
            <a:fillRect/>
          </a:stretch>
        </p:blipFill>
        <p:spPr>
          <a:xfrm>
            <a:off x="8731498" y="3395273"/>
            <a:ext cx="302850" cy="247600"/>
          </a:xfrm>
          <a:prstGeom prst="rect">
            <a:avLst/>
          </a:prstGeom>
        </p:spPr>
      </p:pic>
      <p:pic>
        <p:nvPicPr>
          <p:cNvPr id="34" name="Picture 33"/>
          <p:cNvPicPr>
            <a:picLocks noChangeAspect="1"/>
          </p:cNvPicPr>
          <p:nvPr/>
        </p:nvPicPr>
        <p:blipFill>
          <a:blip r:embed="rId13"/>
          <a:stretch>
            <a:fillRect/>
          </a:stretch>
        </p:blipFill>
        <p:spPr>
          <a:xfrm>
            <a:off x="9157636" y="3379153"/>
            <a:ext cx="396355" cy="345472"/>
          </a:xfrm>
          <a:prstGeom prst="rect">
            <a:avLst/>
          </a:prstGeom>
        </p:spPr>
      </p:pic>
      <p:pic>
        <p:nvPicPr>
          <p:cNvPr id="35" name="Picture 34"/>
          <p:cNvPicPr>
            <a:picLocks noChangeAspect="1"/>
          </p:cNvPicPr>
          <p:nvPr/>
        </p:nvPicPr>
        <p:blipFill>
          <a:blip r:embed="rId14"/>
          <a:stretch>
            <a:fillRect/>
          </a:stretch>
        </p:blipFill>
        <p:spPr>
          <a:xfrm>
            <a:off x="8851801" y="4524056"/>
            <a:ext cx="241551" cy="290647"/>
          </a:xfrm>
          <a:prstGeom prst="rect">
            <a:avLst/>
          </a:prstGeom>
        </p:spPr>
      </p:pic>
      <p:sp>
        <p:nvSpPr>
          <p:cNvPr id="99" name="Oval 98"/>
          <p:cNvSpPr/>
          <p:nvPr/>
        </p:nvSpPr>
        <p:spPr>
          <a:xfrm>
            <a:off x="5072245" y="2178183"/>
            <a:ext cx="1656080" cy="118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eCommerce</a:t>
            </a:r>
            <a:r>
              <a:rPr lang="en-GB" sz="1400" dirty="0" smtClean="0"/>
              <a:t> website</a:t>
            </a:r>
          </a:p>
        </p:txBody>
      </p:sp>
      <p:sp>
        <p:nvSpPr>
          <p:cNvPr id="12" name="Oval 11"/>
          <p:cNvSpPr/>
          <p:nvPr/>
        </p:nvSpPr>
        <p:spPr>
          <a:xfrm>
            <a:off x="5246371" y="3251434"/>
            <a:ext cx="1656080" cy="11887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Single version of the truth</a:t>
            </a:r>
            <a:endParaRPr lang="en-GB" dirty="0"/>
          </a:p>
        </p:txBody>
      </p:sp>
      <p:grpSp>
        <p:nvGrpSpPr>
          <p:cNvPr id="41" name="Group 40"/>
          <p:cNvGrpSpPr/>
          <p:nvPr/>
        </p:nvGrpSpPr>
        <p:grpSpPr>
          <a:xfrm>
            <a:off x="3045745" y="949327"/>
            <a:ext cx="6126031" cy="4089167"/>
            <a:chOff x="3029134" y="925616"/>
            <a:chExt cx="6126031" cy="4089167"/>
          </a:xfrm>
        </p:grpSpPr>
        <p:grpSp>
          <p:nvGrpSpPr>
            <p:cNvPr id="39" name="Group 38"/>
            <p:cNvGrpSpPr/>
            <p:nvPr/>
          </p:nvGrpSpPr>
          <p:grpSpPr>
            <a:xfrm>
              <a:off x="3029134" y="925616"/>
              <a:ext cx="6126031" cy="3863906"/>
              <a:chOff x="3018662" y="1126824"/>
              <a:chExt cx="6126031" cy="3863906"/>
            </a:xfrm>
          </p:grpSpPr>
          <p:sp>
            <p:nvSpPr>
              <p:cNvPr id="36" name="Oval 35"/>
              <p:cNvSpPr/>
              <p:nvPr/>
            </p:nvSpPr>
            <p:spPr>
              <a:xfrm>
                <a:off x="4823871" y="2756473"/>
                <a:ext cx="2472775" cy="2234257"/>
              </a:xfrm>
              <a:prstGeom prst="ellipse">
                <a:avLst/>
              </a:prstGeom>
              <a:noFill/>
              <a:ln w="4730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Right Arrow 15"/>
              <p:cNvSpPr/>
              <p:nvPr/>
            </p:nvSpPr>
            <p:spPr>
              <a:xfrm rot="2308080">
                <a:off x="3018662" y="2670637"/>
                <a:ext cx="2946420" cy="66373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Empowering customers</a:t>
                </a:r>
                <a:endParaRPr lang="en-GB" dirty="0">
                  <a:ln w="0"/>
                  <a:solidFill>
                    <a:schemeClr val="tx1"/>
                  </a:solidFill>
                  <a:effectLst>
                    <a:outerShdw blurRad="38100" dist="19050" dir="2700000" algn="tl" rotWithShape="0">
                      <a:schemeClr val="dk1">
                        <a:alpha val="40000"/>
                      </a:schemeClr>
                    </a:outerShdw>
                  </a:effectLst>
                </a:endParaRPr>
              </a:p>
            </p:txBody>
          </p:sp>
          <p:sp>
            <p:nvSpPr>
              <p:cNvPr id="17" name="Left-Right Arrow 16"/>
              <p:cNvSpPr/>
              <p:nvPr/>
            </p:nvSpPr>
            <p:spPr>
              <a:xfrm rot="5400000">
                <a:off x="4825975" y="2089722"/>
                <a:ext cx="2589530" cy="66373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Business intelligence</a:t>
                </a:r>
                <a:endParaRPr lang="en-GB" dirty="0">
                  <a:ln w="0"/>
                  <a:solidFill>
                    <a:schemeClr val="tx1"/>
                  </a:solidFill>
                  <a:effectLst>
                    <a:outerShdw blurRad="38100" dist="19050" dir="2700000" algn="tl" rotWithShape="0">
                      <a:schemeClr val="dk1">
                        <a:alpha val="40000"/>
                      </a:schemeClr>
                    </a:outerShdw>
                  </a:effectLst>
                </a:endParaRPr>
              </a:p>
            </p:txBody>
          </p:sp>
          <p:sp>
            <p:nvSpPr>
              <p:cNvPr id="18" name="Left-Right Arrow 17"/>
              <p:cNvSpPr/>
              <p:nvPr/>
            </p:nvSpPr>
            <p:spPr>
              <a:xfrm rot="19481213">
                <a:off x="6207022" y="2668648"/>
                <a:ext cx="2937671" cy="66373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Operational efficiency</a:t>
                </a:r>
                <a:endParaRPr lang="en-GB" dirty="0">
                  <a:ln w="0"/>
                  <a:solidFill>
                    <a:schemeClr val="tx1"/>
                  </a:solidFill>
                  <a:effectLst>
                    <a:outerShdw blurRad="38100" dist="19050" dir="2700000" algn="tl" rotWithShape="0">
                      <a:schemeClr val="dk1">
                        <a:alpha val="40000"/>
                      </a:schemeClr>
                    </a:outerShdw>
                  </a:effectLst>
                </a:endParaRPr>
              </a:p>
            </p:txBody>
          </p:sp>
        </p:grpSp>
        <p:sp>
          <p:nvSpPr>
            <p:cNvPr id="38" name="TextBox 37"/>
            <p:cNvSpPr txBox="1"/>
            <p:nvPr/>
          </p:nvSpPr>
          <p:spPr>
            <a:xfrm>
              <a:off x="5148220" y="4491563"/>
              <a:ext cx="1763823" cy="523220"/>
            </a:xfrm>
            <a:prstGeom prst="rect">
              <a:avLst/>
            </a:prstGeom>
            <a:noFill/>
          </p:spPr>
          <p:txBody>
            <a:bodyPr wrap="square" rtlCol="0">
              <a:spAutoFit/>
            </a:bodyPr>
            <a:lstStyle/>
            <a:p>
              <a:pPr algn="ctr"/>
              <a:r>
                <a:rPr lang="en-GB" sz="1400" b="1" dirty="0" smtClean="0"/>
                <a:t>Staff single point of access</a:t>
              </a:r>
              <a:endParaRPr lang="en-GB" sz="1400" b="1" dirty="0"/>
            </a:p>
          </p:txBody>
        </p:sp>
      </p:grpSp>
    </p:spTree>
    <p:extLst>
      <p:ext uri="{BB962C8B-B14F-4D97-AF65-F5344CB8AC3E}">
        <p14:creationId xmlns:p14="http://schemas.microsoft.com/office/powerpoint/2010/main" val="14145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par>
                                <p:cTn id="89" presetID="10"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mph" presetSubtype="0" grpId="1" nodeType="clickEffect">
                                  <p:stCondLst>
                                    <p:cond delay="0"/>
                                  </p:stCondLst>
                                  <p:childTnLst>
                                    <p:set>
                                      <p:cBhvr rctx="PPT">
                                        <p:cTn id="95" dur="indefinite"/>
                                        <p:tgtEl>
                                          <p:spTgt spid="9"/>
                                        </p:tgtEl>
                                        <p:attrNameLst>
                                          <p:attrName>style.opacity</p:attrName>
                                        </p:attrNameLst>
                                      </p:cBhvr>
                                      <p:to>
                                        <p:strVal val="0.5"/>
                                      </p:to>
                                    </p:set>
                                    <p:animEffect filter="image" prLst="opacity: 0.5">
                                      <p:cBhvr rctx="IE">
                                        <p:cTn id="96" dur="indefinite"/>
                                        <p:tgtEl>
                                          <p:spTgt spid="9"/>
                                        </p:tgtEl>
                                      </p:cBhvr>
                                    </p:animEffect>
                                  </p:childTnLst>
                                </p:cTn>
                              </p:par>
                              <p:par>
                                <p:cTn id="97" presetID="9" presetClass="emph" presetSubtype="0" grpId="2" nodeType="withEffect">
                                  <p:stCondLst>
                                    <p:cond delay="0"/>
                                  </p:stCondLst>
                                  <p:childTnLst>
                                    <p:set>
                                      <p:cBhvr rctx="PPT">
                                        <p:cTn id="98" dur="indefinite"/>
                                        <p:tgtEl>
                                          <p:spTgt spid="25"/>
                                        </p:tgtEl>
                                        <p:attrNameLst>
                                          <p:attrName>style.opacity</p:attrName>
                                        </p:attrNameLst>
                                      </p:cBhvr>
                                      <p:to>
                                        <p:strVal val="0.5"/>
                                      </p:to>
                                    </p:set>
                                    <p:animEffect filter="image" prLst="opacity: 0.5">
                                      <p:cBhvr rctx="IE">
                                        <p:cTn id="99" dur="indefinite"/>
                                        <p:tgtEl>
                                          <p:spTgt spid="25"/>
                                        </p:tgtEl>
                                      </p:cBhvr>
                                    </p:animEffect>
                                  </p:childTnLst>
                                </p:cTn>
                              </p:par>
                              <p:par>
                                <p:cTn id="100" presetID="9" presetClass="emph" presetSubtype="0" grpId="2" nodeType="withEffect">
                                  <p:stCondLst>
                                    <p:cond delay="0"/>
                                  </p:stCondLst>
                                  <p:childTnLst>
                                    <p:set>
                                      <p:cBhvr rctx="PPT">
                                        <p:cTn id="101" dur="indefinite"/>
                                        <p:tgtEl>
                                          <p:spTgt spid="26"/>
                                        </p:tgtEl>
                                        <p:attrNameLst>
                                          <p:attrName>style.opacity</p:attrName>
                                        </p:attrNameLst>
                                      </p:cBhvr>
                                      <p:to>
                                        <p:strVal val="0.5"/>
                                      </p:to>
                                    </p:set>
                                    <p:animEffect filter="image" prLst="opacity: 0.5">
                                      <p:cBhvr rctx="IE">
                                        <p:cTn id="102" dur="indefinite"/>
                                        <p:tgtEl>
                                          <p:spTgt spid="26"/>
                                        </p:tgtEl>
                                      </p:cBhvr>
                                    </p:animEffect>
                                  </p:childTnLst>
                                </p:cTn>
                              </p:par>
                              <p:par>
                                <p:cTn id="103" presetID="9" presetClass="emph" presetSubtype="0" grpId="1" nodeType="withEffect">
                                  <p:stCondLst>
                                    <p:cond delay="0"/>
                                  </p:stCondLst>
                                  <p:childTnLst>
                                    <p:set>
                                      <p:cBhvr rctx="PPT">
                                        <p:cTn id="104" dur="indefinite"/>
                                        <p:tgtEl>
                                          <p:spTgt spid="10"/>
                                        </p:tgtEl>
                                        <p:attrNameLst>
                                          <p:attrName>style.opacity</p:attrName>
                                        </p:attrNameLst>
                                      </p:cBhvr>
                                      <p:to>
                                        <p:strVal val="0.5"/>
                                      </p:to>
                                    </p:set>
                                    <p:animEffect filter="image" prLst="opacity: 0.5">
                                      <p:cBhvr rctx="IE">
                                        <p:cTn id="105" dur="indefinite"/>
                                        <p:tgtEl>
                                          <p:spTgt spid="10"/>
                                        </p:tgtEl>
                                      </p:cBhvr>
                                    </p:animEffect>
                                  </p:childTnLst>
                                </p:cTn>
                              </p:par>
                              <p:par>
                                <p:cTn id="106" presetID="9" presetClass="emph" presetSubtype="0" grpId="1" nodeType="withEffect">
                                  <p:stCondLst>
                                    <p:cond delay="0"/>
                                  </p:stCondLst>
                                  <p:childTnLst>
                                    <p:set>
                                      <p:cBhvr rctx="PPT">
                                        <p:cTn id="107" dur="indefinite"/>
                                        <p:tgtEl>
                                          <p:spTgt spid="19"/>
                                        </p:tgtEl>
                                        <p:attrNameLst>
                                          <p:attrName>style.opacity</p:attrName>
                                        </p:attrNameLst>
                                      </p:cBhvr>
                                      <p:to>
                                        <p:strVal val="0.5"/>
                                      </p:to>
                                    </p:set>
                                    <p:animEffect filter="image" prLst="opacity: 0.5">
                                      <p:cBhvr rctx="IE">
                                        <p:cTn id="108" dur="indefinite"/>
                                        <p:tgtEl>
                                          <p:spTgt spid="19"/>
                                        </p:tgtEl>
                                      </p:cBhvr>
                                    </p:animEffect>
                                  </p:childTnLst>
                                </p:cTn>
                              </p:par>
                              <p:par>
                                <p:cTn id="109" presetID="9" presetClass="emph" presetSubtype="0" grpId="1" nodeType="withEffect">
                                  <p:stCondLst>
                                    <p:cond delay="0"/>
                                  </p:stCondLst>
                                  <p:childTnLst>
                                    <p:set>
                                      <p:cBhvr rctx="PPT">
                                        <p:cTn id="110" dur="indefinite"/>
                                        <p:tgtEl>
                                          <p:spTgt spid="99"/>
                                        </p:tgtEl>
                                        <p:attrNameLst>
                                          <p:attrName>style.opacity</p:attrName>
                                        </p:attrNameLst>
                                      </p:cBhvr>
                                      <p:to>
                                        <p:strVal val="0.5"/>
                                      </p:to>
                                    </p:set>
                                    <p:animEffect filter="image" prLst="opacity: 0.5">
                                      <p:cBhvr rctx="IE">
                                        <p:cTn id="111" dur="indefinite"/>
                                        <p:tgtEl>
                                          <p:spTgt spid="99"/>
                                        </p:tgtEl>
                                      </p:cBhvr>
                                    </p:animEffect>
                                  </p:childTnLst>
                                </p:cTn>
                              </p:par>
                              <p:par>
                                <p:cTn id="112" presetID="9" presetClass="emph" presetSubtype="0" grpId="1" nodeType="withEffect">
                                  <p:stCondLst>
                                    <p:cond delay="0"/>
                                  </p:stCondLst>
                                  <p:childTnLst>
                                    <p:set>
                                      <p:cBhvr rctx="PPT">
                                        <p:cTn id="113" dur="indefinite"/>
                                        <p:tgtEl>
                                          <p:spTgt spid="7"/>
                                        </p:tgtEl>
                                        <p:attrNameLst>
                                          <p:attrName>style.opacity</p:attrName>
                                        </p:attrNameLst>
                                      </p:cBhvr>
                                      <p:to>
                                        <p:strVal val="0.5"/>
                                      </p:to>
                                    </p:set>
                                    <p:animEffect filter="image" prLst="opacity: 0.5">
                                      <p:cBhvr rctx="IE">
                                        <p:cTn id="114" dur="indefinite"/>
                                        <p:tgtEl>
                                          <p:spTgt spid="7"/>
                                        </p:tgtEl>
                                      </p:cBhvr>
                                    </p:animEffect>
                                  </p:childTnLst>
                                </p:cTn>
                              </p:par>
                              <p:par>
                                <p:cTn id="115" presetID="9" presetClass="emph" presetSubtype="0" nodeType="withEffect">
                                  <p:stCondLst>
                                    <p:cond delay="0"/>
                                  </p:stCondLst>
                                  <p:childTnLst>
                                    <p:set>
                                      <p:cBhvr rctx="PPT">
                                        <p:cTn id="116" dur="indefinite"/>
                                        <p:tgtEl>
                                          <p:spTgt spid="21"/>
                                        </p:tgtEl>
                                        <p:attrNameLst>
                                          <p:attrName>style.opacity</p:attrName>
                                        </p:attrNameLst>
                                      </p:cBhvr>
                                      <p:to>
                                        <p:strVal val="0.5"/>
                                      </p:to>
                                    </p:set>
                                    <p:animEffect filter="image" prLst="opacity: 0.5">
                                      <p:cBhvr rctx="IE">
                                        <p:cTn id="117" dur="indefinite"/>
                                        <p:tgtEl>
                                          <p:spTgt spid="21"/>
                                        </p:tgtEl>
                                      </p:cBhvr>
                                    </p:animEffect>
                                  </p:childTnLst>
                                </p:cTn>
                              </p:par>
                              <p:par>
                                <p:cTn id="118" presetID="9" presetClass="emph" presetSubtype="0" grpId="1" nodeType="withEffect">
                                  <p:stCondLst>
                                    <p:cond delay="0"/>
                                  </p:stCondLst>
                                  <p:childTnLst>
                                    <p:set>
                                      <p:cBhvr rctx="PPT">
                                        <p:cTn id="119" dur="indefinite"/>
                                        <p:tgtEl>
                                          <p:spTgt spid="27"/>
                                        </p:tgtEl>
                                        <p:attrNameLst>
                                          <p:attrName>style.opacity</p:attrName>
                                        </p:attrNameLst>
                                      </p:cBhvr>
                                      <p:to>
                                        <p:strVal val="0.5"/>
                                      </p:to>
                                    </p:set>
                                    <p:animEffect filter="image" prLst="opacity: 0.5">
                                      <p:cBhvr rctx="IE">
                                        <p:cTn id="120" dur="indefinite"/>
                                        <p:tgtEl>
                                          <p:spTgt spid="27"/>
                                        </p:tgtEl>
                                      </p:cBhvr>
                                    </p:animEffect>
                                  </p:childTnLst>
                                </p:cTn>
                              </p:par>
                              <p:par>
                                <p:cTn id="121" presetID="9" presetClass="emph" presetSubtype="0" nodeType="withEffect">
                                  <p:stCondLst>
                                    <p:cond delay="0"/>
                                  </p:stCondLst>
                                  <p:childTnLst>
                                    <p:set>
                                      <p:cBhvr rctx="PPT">
                                        <p:cTn id="122" dur="indefinite"/>
                                        <p:tgtEl>
                                          <p:spTgt spid="20"/>
                                        </p:tgtEl>
                                        <p:attrNameLst>
                                          <p:attrName>style.opacity</p:attrName>
                                        </p:attrNameLst>
                                      </p:cBhvr>
                                      <p:to>
                                        <p:strVal val="0.5"/>
                                      </p:to>
                                    </p:set>
                                    <p:animEffect filter="image" prLst="opacity: 0.5">
                                      <p:cBhvr rctx="IE">
                                        <p:cTn id="123" dur="indefinite"/>
                                        <p:tgtEl>
                                          <p:spTgt spid="20"/>
                                        </p:tgtEl>
                                      </p:cBhvr>
                                    </p:animEffect>
                                  </p:childTnLst>
                                </p:cTn>
                              </p:par>
                              <p:par>
                                <p:cTn id="124" presetID="9" presetClass="emph" presetSubtype="0" grpId="1" nodeType="withEffect">
                                  <p:stCondLst>
                                    <p:cond delay="0"/>
                                  </p:stCondLst>
                                  <p:childTnLst>
                                    <p:set>
                                      <p:cBhvr rctx="PPT">
                                        <p:cTn id="125" dur="indefinite"/>
                                        <p:tgtEl>
                                          <p:spTgt spid="14"/>
                                        </p:tgtEl>
                                        <p:attrNameLst>
                                          <p:attrName>style.opacity</p:attrName>
                                        </p:attrNameLst>
                                      </p:cBhvr>
                                      <p:to>
                                        <p:strVal val="0.5"/>
                                      </p:to>
                                    </p:set>
                                    <p:animEffect filter="image" prLst="opacity: 0.5">
                                      <p:cBhvr rctx="IE">
                                        <p:cTn id="126" dur="indefinite"/>
                                        <p:tgtEl>
                                          <p:spTgt spid="14"/>
                                        </p:tgtEl>
                                      </p:cBhvr>
                                    </p:animEffect>
                                  </p:childTnLst>
                                </p:cTn>
                              </p:par>
                              <p:par>
                                <p:cTn id="127" presetID="9" presetClass="emph" presetSubtype="0" nodeType="withEffect">
                                  <p:stCondLst>
                                    <p:cond delay="0"/>
                                  </p:stCondLst>
                                  <p:childTnLst>
                                    <p:set>
                                      <p:cBhvr rctx="PPT">
                                        <p:cTn id="128" dur="indefinite"/>
                                        <p:tgtEl>
                                          <p:spTgt spid="30"/>
                                        </p:tgtEl>
                                        <p:attrNameLst>
                                          <p:attrName>style.opacity</p:attrName>
                                        </p:attrNameLst>
                                      </p:cBhvr>
                                      <p:to>
                                        <p:strVal val="0.5"/>
                                      </p:to>
                                    </p:set>
                                    <p:animEffect filter="image" prLst="opacity: 0.5">
                                      <p:cBhvr rctx="IE">
                                        <p:cTn id="129" dur="indefinite"/>
                                        <p:tgtEl>
                                          <p:spTgt spid="30"/>
                                        </p:tgtEl>
                                      </p:cBhvr>
                                    </p:animEffect>
                                  </p:childTnLst>
                                </p:cTn>
                              </p:par>
                              <p:par>
                                <p:cTn id="130" presetID="9" presetClass="emph" presetSubtype="0" nodeType="withEffect">
                                  <p:stCondLst>
                                    <p:cond delay="0"/>
                                  </p:stCondLst>
                                  <p:childTnLst>
                                    <p:set>
                                      <p:cBhvr rctx="PPT">
                                        <p:cTn id="131" dur="indefinite"/>
                                        <p:tgtEl>
                                          <p:spTgt spid="33"/>
                                        </p:tgtEl>
                                        <p:attrNameLst>
                                          <p:attrName>style.opacity</p:attrName>
                                        </p:attrNameLst>
                                      </p:cBhvr>
                                      <p:to>
                                        <p:strVal val="0.5"/>
                                      </p:to>
                                    </p:set>
                                    <p:animEffect filter="image" prLst="opacity: 0.5">
                                      <p:cBhvr rctx="IE">
                                        <p:cTn id="132" dur="indefinite"/>
                                        <p:tgtEl>
                                          <p:spTgt spid="33"/>
                                        </p:tgtEl>
                                      </p:cBhvr>
                                    </p:animEffect>
                                  </p:childTnLst>
                                </p:cTn>
                              </p:par>
                              <p:par>
                                <p:cTn id="133" presetID="9" presetClass="emph" presetSubtype="0" nodeType="withEffect">
                                  <p:stCondLst>
                                    <p:cond delay="0"/>
                                  </p:stCondLst>
                                  <p:childTnLst>
                                    <p:set>
                                      <p:cBhvr rctx="PPT">
                                        <p:cTn id="134" dur="indefinite"/>
                                        <p:tgtEl>
                                          <p:spTgt spid="34"/>
                                        </p:tgtEl>
                                        <p:attrNameLst>
                                          <p:attrName>style.opacity</p:attrName>
                                        </p:attrNameLst>
                                      </p:cBhvr>
                                      <p:to>
                                        <p:strVal val="0.5"/>
                                      </p:to>
                                    </p:set>
                                    <p:animEffect filter="image" prLst="opacity: 0.5">
                                      <p:cBhvr rctx="IE">
                                        <p:cTn id="135" dur="indefinite"/>
                                        <p:tgtEl>
                                          <p:spTgt spid="34"/>
                                        </p:tgtEl>
                                      </p:cBhvr>
                                    </p:animEffect>
                                  </p:childTnLst>
                                </p:cTn>
                              </p:par>
                              <p:par>
                                <p:cTn id="136" presetID="9" presetClass="emph" presetSubtype="0" nodeType="withEffect">
                                  <p:stCondLst>
                                    <p:cond delay="0"/>
                                  </p:stCondLst>
                                  <p:childTnLst>
                                    <p:set>
                                      <p:cBhvr rctx="PPT">
                                        <p:cTn id="137" dur="indefinite"/>
                                        <p:tgtEl>
                                          <p:spTgt spid="35"/>
                                        </p:tgtEl>
                                        <p:attrNameLst>
                                          <p:attrName>style.opacity</p:attrName>
                                        </p:attrNameLst>
                                      </p:cBhvr>
                                      <p:to>
                                        <p:strVal val="0.5"/>
                                      </p:to>
                                    </p:set>
                                    <p:animEffect filter="image" prLst="opacity: 0.5">
                                      <p:cBhvr rctx="IE">
                                        <p:cTn id="138" dur="indefinite"/>
                                        <p:tgtEl>
                                          <p:spTgt spid="35"/>
                                        </p:tgtEl>
                                      </p:cBhvr>
                                    </p:animEffect>
                                  </p:childTnLst>
                                </p:cTn>
                              </p:par>
                              <p:par>
                                <p:cTn id="139" presetID="9" presetClass="emph" presetSubtype="0" grpId="1" nodeType="withEffect">
                                  <p:stCondLst>
                                    <p:cond delay="0"/>
                                  </p:stCondLst>
                                  <p:childTnLst>
                                    <p:set>
                                      <p:cBhvr rctx="PPT">
                                        <p:cTn id="140" dur="indefinite"/>
                                        <p:tgtEl>
                                          <p:spTgt spid="31"/>
                                        </p:tgtEl>
                                        <p:attrNameLst>
                                          <p:attrName>style.opacity</p:attrName>
                                        </p:attrNameLst>
                                      </p:cBhvr>
                                      <p:to>
                                        <p:strVal val="0.5"/>
                                      </p:to>
                                    </p:set>
                                    <p:animEffect filter="image" prLst="opacity: 0.5">
                                      <p:cBhvr rctx="IE">
                                        <p:cTn id="141" dur="indefinite"/>
                                        <p:tgtEl>
                                          <p:spTgt spid="31"/>
                                        </p:tgtEl>
                                      </p:cBhvr>
                                    </p:animEffect>
                                  </p:childTnLst>
                                </p:cTn>
                              </p:par>
                              <p:par>
                                <p:cTn id="142" presetID="9" presetClass="emph" presetSubtype="0" grpId="1" nodeType="withEffect">
                                  <p:stCondLst>
                                    <p:cond delay="0"/>
                                  </p:stCondLst>
                                  <p:childTnLst>
                                    <p:set>
                                      <p:cBhvr rctx="PPT">
                                        <p:cTn id="143" dur="indefinite"/>
                                        <p:tgtEl>
                                          <p:spTgt spid="15"/>
                                        </p:tgtEl>
                                        <p:attrNameLst>
                                          <p:attrName>style.opacity</p:attrName>
                                        </p:attrNameLst>
                                      </p:cBhvr>
                                      <p:to>
                                        <p:strVal val="0.5"/>
                                      </p:to>
                                    </p:set>
                                    <p:animEffect filter="image" prLst="opacity: 0.5">
                                      <p:cBhvr rctx="IE">
                                        <p:cTn id="144" dur="indefinite"/>
                                        <p:tgtEl>
                                          <p:spTgt spid="15"/>
                                        </p:tgtEl>
                                      </p:cBhvr>
                                    </p:animEffect>
                                  </p:childTnLst>
                                </p:cTn>
                              </p:par>
                              <p:par>
                                <p:cTn id="145" presetID="9" presetClass="emph" presetSubtype="0" nodeType="withEffect">
                                  <p:stCondLst>
                                    <p:cond delay="0"/>
                                  </p:stCondLst>
                                  <p:childTnLst>
                                    <p:set>
                                      <p:cBhvr rctx="PPT">
                                        <p:cTn id="146" dur="indefinite"/>
                                        <p:tgtEl>
                                          <p:spTgt spid="23"/>
                                        </p:tgtEl>
                                        <p:attrNameLst>
                                          <p:attrName>style.opacity</p:attrName>
                                        </p:attrNameLst>
                                      </p:cBhvr>
                                      <p:to>
                                        <p:strVal val="0.5"/>
                                      </p:to>
                                    </p:set>
                                    <p:animEffect filter="image" prLst="opacity: 0.5">
                                      <p:cBhvr rctx="IE">
                                        <p:cTn id="147" dur="indefinite"/>
                                        <p:tgtEl>
                                          <p:spTgt spid="23"/>
                                        </p:tgtEl>
                                      </p:cBhvr>
                                    </p:animEffect>
                                  </p:childTnLst>
                                </p:cTn>
                              </p:par>
                              <p:par>
                                <p:cTn id="148" presetID="9" presetClass="emph" presetSubtype="0" nodeType="withEffect">
                                  <p:stCondLst>
                                    <p:cond delay="0"/>
                                  </p:stCondLst>
                                  <p:childTnLst>
                                    <p:set>
                                      <p:cBhvr rctx="PPT">
                                        <p:cTn id="149" dur="indefinite"/>
                                        <p:tgtEl>
                                          <p:spTgt spid="22"/>
                                        </p:tgtEl>
                                        <p:attrNameLst>
                                          <p:attrName>style.opacity</p:attrName>
                                        </p:attrNameLst>
                                      </p:cBhvr>
                                      <p:to>
                                        <p:strVal val="0.5"/>
                                      </p:to>
                                    </p:set>
                                    <p:animEffect filter="image" prLst="opacity: 0.5">
                                      <p:cBhvr rctx="IE">
                                        <p:cTn id="150" dur="indefinite"/>
                                        <p:tgtEl>
                                          <p:spTgt spid="22"/>
                                        </p:tgtEl>
                                      </p:cBhvr>
                                    </p:animEffect>
                                  </p:childTnLst>
                                </p:cTn>
                              </p:par>
                              <p:par>
                                <p:cTn id="151" presetID="9" presetClass="emph" presetSubtype="0" nodeType="withEffect">
                                  <p:stCondLst>
                                    <p:cond delay="0"/>
                                  </p:stCondLst>
                                  <p:childTnLst>
                                    <p:set>
                                      <p:cBhvr rctx="PPT">
                                        <p:cTn id="152" dur="indefinite"/>
                                        <p:tgtEl>
                                          <p:spTgt spid="32"/>
                                        </p:tgtEl>
                                        <p:attrNameLst>
                                          <p:attrName>style.opacity</p:attrName>
                                        </p:attrNameLst>
                                      </p:cBhvr>
                                      <p:to>
                                        <p:strVal val="0.5"/>
                                      </p:to>
                                    </p:set>
                                    <p:animEffect filter="image" prLst="opacity: 0.5">
                                      <p:cBhvr rctx="IE">
                                        <p:cTn id="153" dur="indefinite"/>
                                        <p:tgtEl>
                                          <p:spTgt spid="32"/>
                                        </p:tgtEl>
                                      </p:cBhvr>
                                    </p:animEffect>
                                  </p:childTnLst>
                                </p:cTn>
                              </p:par>
                              <p:par>
                                <p:cTn id="154" presetID="9" presetClass="emph" presetSubtype="0" grpId="1" nodeType="withEffect">
                                  <p:stCondLst>
                                    <p:cond delay="0"/>
                                  </p:stCondLst>
                                  <p:childTnLst>
                                    <p:set>
                                      <p:cBhvr rctx="PPT">
                                        <p:cTn id="155" dur="indefinite"/>
                                        <p:tgtEl>
                                          <p:spTgt spid="8"/>
                                        </p:tgtEl>
                                        <p:attrNameLst>
                                          <p:attrName>style.opacity</p:attrName>
                                        </p:attrNameLst>
                                      </p:cBhvr>
                                      <p:to>
                                        <p:strVal val="0.5"/>
                                      </p:to>
                                    </p:set>
                                    <p:animEffect filter="image" prLst="opacity: 0.5">
                                      <p:cBhvr rctx="IE">
                                        <p:cTn id="156" dur="indefinite"/>
                                        <p:tgtEl>
                                          <p:spTgt spid="8"/>
                                        </p:tgtEl>
                                      </p:cBhvr>
                                    </p:animEffect>
                                  </p:childTnLst>
                                </p:cTn>
                              </p:par>
                              <p:par>
                                <p:cTn id="157" presetID="31" presetClass="entr" presetSubtype="0" fill="hold" nodeType="with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p:cTn id="159" dur="1000" fill="hold"/>
                                        <p:tgtEl>
                                          <p:spTgt spid="41"/>
                                        </p:tgtEl>
                                        <p:attrNameLst>
                                          <p:attrName>ppt_w</p:attrName>
                                        </p:attrNameLst>
                                      </p:cBhvr>
                                      <p:tavLst>
                                        <p:tav tm="0">
                                          <p:val>
                                            <p:fltVal val="0"/>
                                          </p:val>
                                        </p:tav>
                                        <p:tav tm="100000">
                                          <p:val>
                                            <p:strVal val="#ppt_w"/>
                                          </p:val>
                                        </p:tav>
                                      </p:tavLst>
                                    </p:anim>
                                    <p:anim calcmode="lin" valueType="num">
                                      <p:cBhvr>
                                        <p:cTn id="160" dur="1000" fill="hold"/>
                                        <p:tgtEl>
                                          <p:spTgt spid="41"/>
                                        </p:tgtEl>
                                        <p:attrNameLst>
                                          <p:attrName>ppt_h</p:attrName>
                                        </p:attrNameLst>
                                      </p:cBhvr>
                                      <p:tavLst>
                                        <p:tav tm="0">
                                          <p:val>
                                            <p:fltVal val="0"/>
                                          </p:val>
                                        </p:tav>
                                        <p:tav tm="100000">
                                          <p:val>
                                            <p:strVal val="#ppt_h"/>
                                          </p:val>
                                        </p:tav>
                                      </p:tavLst>
                                    </p:anim>
                                    <p:anim calcmode="lin" valueType="num">
                                      <p:cBhvr>
                                        <p:cTn id="161" dur="1000" fill="hold"/>
                                        <p:tgtEl>
                                          <p:spTgt spid="41"/>
                                        </p:tgtEl>
                                        <p:attrNameLst>
                                          <p:attrName>style.rotation</p:attrName>
                                        </p:attrNameLst>
                                      </p:cBhvr>
                                      <p:tavLst>
                                        <p:tav tm="0">
                                          <p:val>
                                            <p:fltVal val="90"/>
                                          </p:val>
                                        </p:tav>
                                        <p:tav tm="100000">
                                          <p:val>
                                            <p:fltVal val="0"/>
                                          </p:val>
                                        </p:tav>
                                      </p:tavLst>
                                    </p:anim>
                                    <p:animEffect transition="in" filter="fade">
                                      <p:cBhvr>
                                        <p:cTn id="16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4" grpId="0"/>
      <p:bldP spid="14" grpId="1"/>
      <p:bldP spid="15" grpId="0"/>
      <p:bldP spid="15" grpId="1"/>
      <p:bldP spid="25" grpId="0" animBg="1"/>
      <p:bldP spid="25" grpId="1" animBg="1"/>
      <p:bldP spid="25" grpId="2" animBg="1"/>
      <p:bldP spid="26" grpId="0" animBg="1"/>
      <p:bldP spid="26" grpId="1" animBg="1"/>
      <p:bldP spid="26" grpId="2" animBg="1"/>
      <p:bldP spid="10" grpId="0" animBg="1"/>
      <p:bldP spid="10" grpId="1" animBg="1"/>
      <p:bldP spid="19" grpId="0" animBg="1"/>
      <p:bldP spid="19" grpId="1" animBg="1"/>
      <p:bldP spid="27" grpId="0"/>
      <p:bldP spid="27" grpId="1"/>
      <p:bldP spid="8" grpId="0" animBg="1"/>
      <p:bldP spid="8" grpId="1" animBg="1"/>
      <p:bldP spid="31" grpId="0"/>
      <p:bldP spid="31" grpId="1"/>
      <p:bldP spid="99" grpId="0" animBg="1"/>
      <p:bldP spid="99"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F62147-ADBE-4DBF-8155-C2165E935053}" type="slidenum">
              <a:rPr lang="en-GB" smtClean="0"/>
              <a:t>8</a:t>
            </a:fld>
            <a:endParaRPr lang="en-GB"/>
          </a:p>
        </p:txBody>
      </p:sp>
      <p:sp>
        <p:nvSpPr>
          <p:cNvPr id="6" name="Rounded Rectangle 5"/>
          <p:cNvSpPr/>
          <p:nvPr/>
        </p:nvSpPr>
        <p:spPr>
          <a:xfrm>
            <a:off x="9760009" y="756819"/>
            <a:ext cx="1794560" cy="51327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838172" y="168733"/>
            <a:ext cx="1750757" cy="60487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2019</a:t>
            </a:r>
            <a:endParaRPr lang="en-GB" dirty="0">
              <a:ln w="0"/>
              <a:solidFill>
                <a:schemeClr val="tx1"/>
              </a:solidFill>
              <a:effectLst>
                <a:outerShdw blurRad="38100" dist="19050" dir="2700000" algn="tl" rotWithShape="0">
                  <a:schemeClr val="dk1">
                    <a:alpha val="40000"/>
                  </a:schemeClr>
                </a:outerShdw>
              </a:effectLst>
            </a:endParaRPr>
          </a:p>
        </p:txBody>
      </p:sp>
      <p:sp>
        <p:nvSpPr>
          <p:cNvPr id="8" name="Rounded Rectangle 7"/>
          <p:cNvSpPr/>
          <p:nvPr/>
        </p:nvSpPr>
        <p:spPr>
          <a:xfrm>
            <a:off x="2589565" y="186702"/>
            <a:ext cx="1794560" cy="58690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2020</a:t>
            </a:r>
            <a:endParaRPr lang="en-GB" dirty="0">
              <a:ln w="0"/>
              <a:solidFill>
                <a:schemeClr val="tx1"/>
              </a:solidFill>
              <a:effectLst>
                <a:outerShdw blurRad="38100" dist="19050" dir="2700000" algn="tl" rotWithShape="0">
                  <a:schemeClr val="dk1">
                    <a:alpha val="40000"/>
                  </a:schemeClr>
                </a:outerShdw>
              </a:effectLst>
            </a:endParaRPr>
          </a:p>
        </p:txBody>
      </p:sp>
      <p:sp>
        <p:nvSpPr>
          <p:cNvPr id="9" name="Rounded Rectangle 8"/>
          <p:cNvSpPr/>
          <p:nvPr/>
        </p:nvSpPr>
        <p:spPr>
          <a:xfrm>
            <a:off x="4384443" y="186701"/>
            <a:ext cx="1794560" cy="58690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2021</a:t>
            </a:r>
          </a:p>
        </p:txBody>
      </p:sp>
      <p:sp>
        <p:nvSpPr>
          <p:cNvPr id="10" name="Rounded Rectangle 9"/>
          <p:cNvSpPr/>
          <p:nvPr/>
        </p:nvSpPr>
        <p:spPr>
          <a:xfrm>
            <a:off x="6179003" y="168732"/>
            <a:ext cx="1794560" cy="60487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2022</a:t>
            </a:r>
          </a:p>
        </p:txBody>
      </p:sp>
      <p:sp>
        <p:nvSpPr>
          <p:cNvPr id="11" name="Rounded Rectangle 10"/>
          <p:cNvSpPr/>
          <p:nvPr/>
        </p:nvSpPr>
        <p:spPr>
          <a:xfrm>
            <a:off x="7974200" y="168732"/>
            <a:ext cx="1794560" cy="60487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2023</a:t>
            </a:r>
          </a:p>
        </p:txBody>
      </p:sp>
      <p:sp>
        <p:nvSpPr>
          <p:cNvPr id="12" name="Rounded Rectangle 11"/>
          <p:cNvSpPr/>
          <p:nvPr/>
        </p:nvSpPr>
        <p:spPr>
          <a:xfrm>
            <a:off x="9768759" y="164066"/>
            <a:ext cx="1794560" cy="6095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2024</a:t>
            </a:r>
          </a:p>
        </p:txBody>
      </p:sp>
      <p:sp>
        <p:nvSpPr>
          <p:cNvPr id="13" name="Rounded Rectangle 12"/>
          <p:cNvSpPr/>
          <p:nvPr/>
        </p:nvSpPr>
        <p:spPr>
          <a:xfrm>
            <a:off x="849112" y="764363"/>
            <a:ext cx="1751393" cy="51327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a:off x="2602164" y="764364"/>
            <a:ext cx="1794241" cy="51327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401304" y="773608"/>
            <a:ext cx="1789867" cy="515310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6183502" y="792179"/>
            <a:ext cx="1794239" cy="513453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7973246" y="775393"/>
            <a:ext cx="1793601" cy="51327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9939374" y="1326858"/>
            <a:ext cx="1460800" cy="694805"/>
          </a:xfrm>
          <a:prstGeom prst="rect">
            <a:avLst/>
          </a:prstGeom>
          <a:noFill/>
        </p:spPr>
        <p:txBody>
          <a:bodyPr wrap="square" rtlCol="0">
            <a:spAutoFit/>
          </a:bodyPr>
          <a:lstStyle/>
          <a:p>
            <a:pPr algn="ctr"/>
            <a:r>
              <a:rPr lang="en-GB" sz="1400" dirty="0" smtClean="0"/>
              <a:t>NHS full digital compliance target Dec24</a:t>
            </a:r>
            <a:endParaRPr lang="en-GB" sz="1400" dirty="0"/>
          </a:p>
        </p:txBody>
      </p:sp>
      <p:sp>
        <p:nvSpPr>
          <p:cNvPr id="19" name="Flowchart: Decision 18"/>
          <p:cNvSpPr/>
          <p:nvPr/>
        </p:nvSpPr>
        <p:spPr>
          <a:xfrm>
            <a:off x="2387144" y="1210927"/>
            <a:ext cx="394948" cy="32254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937781" y="1238629"/>
            <a:ext cx="1596721" cy="694805"/>
          </a:xfrm>
          <a:prstGeom prst="rect">
            <a:avLst/>
          </a:prstGeom>
          <a:noFill/>
        </p:spPr>
        <p:txBody>
          <a:bodyPr wrap="square" rtlCol="0">
            <a:spAutoFit/>
          </a:bodyPr>
          <a:lstStyle/>
          <a:p>
            <a:pPr algn="ctr"/>
            <a:r>
              <a:rPr lang="en-GB" sz="1400" dirty="0" smtClean="0"/>
              <a:t>Data centre server software </a:t>
            </a:r>
            <a:r>
              <a:rPr lang="en-GB" sz="1400" dirty="0" err="1" smtClean="0"/>
              <a:t>EoL</a:t>
            </a:r>
            <a:r>
              <a:rPr lang="en-GB" sz="1400" dirty="0" smtClean="0"/>
              <a:t> Dec19</a:t>
            </a:r>
            <a:endParaRPr lang="en-GB" sz="1400" dirty="0"/>
          </a:p>
        </p:txBody>
      </p:sp>
      <p:sp>
        <p:nvSpPr>
          <p:cNvPr id="21" name="Flowchart: Decision 20"/>
          <p:cNvSpPr/>
          <p:nvPr/>
        </p:nvSpPr>
        <p:spPr>
          <a:xfrm>
            <a:off x="5100875" y="1484706"/>
            <a:ext cx="394948" cy="32254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409968" y="1291252"/>
            <a:ext cx="2922462" cy="694805"/>
          </a:xfrm>
          <a:prstGeom prst="rect">
            <a:avLst/>
          </a:prstGeom>
          <a:noFill/>
        </p:spPr>
        <p:txBody>
          <a:bodyPr wrap="square" rtlCol="0">
            <a:spAutoFit/>
          </a:bodyPr>
          <a:lstStyle/>
          <a:p>
            <a:pPr algn="ctr"/>
            <a:r>
              <a:rPr lang="en-GB" sz="1400" dirty="0" smtClean="0"/>
              <a:t>Data centre  hardware EOL May21</a:t>
            </a:r>
          </a:p>
          <a:p>
            <a:pPr algn="ctr"/>
            <a:r>
              <a:rPr lang="en-GB" sz="1400" dirty="0" smtClean="0"/>
              <a:t>(migrate to cloud in line with Dynamics CRM and Office 365)</a:t>
            </a:r>
            <a:endParaRPr lang="en-GB" sz="1400" dirty="0"/>
          </a:p>
        </p:txBody>
      </p:sp>
      <p:sp>
        <p:nvSpPr>
          <p:cNvPr id="23" name="Flowchart: Decision 22"/>
          <p:cNvSpPr/>
          <p:nvPr/>
        </p:nvSpPr>
        <p:spPr>
          <a:xfrm>
            <a:off x="2669218" y="842985"/>
            <a:ext cx="394948" cy="32254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38595" y="778585"/>
            <a:ext cx="2386748" cy="492153"/>
          </a:xfrm>
          <a:prstGeom prst="rect">
            <a:avLst/>
          </a:prstGeom>
          <a:noFill/>
        </p:spPr>
        <p:txBody>
          <a:bodyPr wrap="square" rtlCol="0">
            <a:spAutoFit/>
          </a:bodyPr>
          <a:lstStyle/>
          <a:p>
            <a:pPr algn="ctr"/>
            <a:r>
              <a:rPr lang="en-GB" sz="1400" dirty="0" smtClean="0"/>
              <a:t>CBL Acute &amp; Rehab open</a:t>
            </a:r>
          </a:p>
          <a:p>
            <a:pPr algn="ctr"/>
            <a:r>
              <a:rPr lang="en-GB" sz="1400" dirty="0" smtClean="0"/>
              <a:t>with EPR Feb20</a:t>
            </a:r>
            <a:endParaRPr lang="en-GB" sz="1400" dirty="0"/>
          </a:p>
        </p:txBody>
      </p:sp>
      <p:sp>
        <p:nvSpPr>
          <p:cNvPr id="25" name="Rounded Rectangle 24"/>
          <p:cNvSpPr/>
          <p:nvPr/>
        </p:nvSpPr>
        <p:spPr>
          <a:xfrm>
            <a:off x="849194" y="777662"/>
            <a:ext cx="10714125" cy="1389636"/>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495121" y="1864391"/>
            <a:ext cx="3233062" cy="347403"/>
          </a:xfrm>
          <a:prstGeom prst="rect">
            <a:avLst/>
          </a:prstGeom>
          <a:noFill/>
        </p:spPr>
        <p:txBody>
          <a:bodyPr wrap="square" rtlCol="0">
            <a:spAutoFit/>
          </a:bodyPr>
          <a:lstStyle/>
          <a:p>
            <a:pPr algn="ctr"/>
            <a:r>
              <a:rPr lang="en-GB" b="1" dirty="0" smtClean="0">
                <a:ln w="0"/>
                <a:solidFill>
                  <a:schemeClr val="accent1"/>
                </a:solidFill>
                <a:effectLst>
                  <a:outerShdw blurRad="38100" dist="25400" dir="5400000" algn="ctr" rotWithShape="0">
                    <a:srgbClr val="6E747A">
                      <a:alpha val="43000"/>
                    </a:srgbClr>
                  </a:outerShdw>
                </a:effectLst>
              </a:rPr>
              <a:t>Circle key milestones</a:t>
            </a:r>
            <a:endParaRPr lang="en-GB" b="1" dirty="0">
              <a:ln w="0"/>
              <a:solidFill>
                <a:schemeClr val="accent1"/>
              </a:solidFill>
              <a:effectLst>
                <a:outerShdw blurRad="38100" dist="25400" dir="5400000" algn="ctr" rotWithShape="0">
                  <a:srgbClr val="6E747A">
                    <a:alpha val="43000"/>
                  </a:srgbClr>
                </a:outerShdw>
              </a:effectLst>
            </a:endParaRPr>
          </a:p>
        </p:txBody>
      </p:sp>
      <p:sp>
        <p:nvSpPr>
          <p:cNvPr id="27" name="Rounded Rectangle 26"/>
          <p:cNvSpPr/>
          <p:nvPr/>
        </p:nvSpPr>
        <p:spPr>
          <a:xfrm>
            <a:off x="838171" y="2382262"/>
            <a:ext cx="10709067" cy="1392434"/>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838172" y="3965393"/>
            <a:ext cx="10709066" cy="1942745"/>
          </a:xfrm>
          <a:prstGeom prst="round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Decision 28"/>
          <p:cNvSpPr/>
          <p:nvPr/>
        </p:nvSpPr>
        <p:spPr>
          <a:xfrm>
            <a:off x="11361913" y="1677335"/>
            <a:ext cx="394948" cy="32254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Decision 29"/>
          <p:cNvSpPr/>
          <p:nvPr/>
        </p:nvSpPr>
        <p:spPr>
          <a:xfrm>
            <a:off x="627195" y="2572958"/>
            <a:ext cx="393940" cy="32254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944245" y="2550414"/>
            <a:ext cx="2056567" cy="492153"/>
          </a:xfrm>
          <a:prstGeom prst="rect">
            <a:avLst/>
          </a:prstGeom>
          <a:noFill/>
        </p:spPr>
        <p:txBody>
          <a:bodyPr wrap="square" rtlCol="0">
            <a:spAutoFit/>
          </a:bodyPr>
          <a:lstStyle/>
          <a:p>
            <a:pPr algn="ctr"/>
            <a:r>
              <a:rPr lang="en-GB" sz="1400" dirty="0" smtClean="0"/>
              <a:t>Digital Global Exemplars</a:t>
            </a:r>
          </a:p>
          <a:p>
            <a:pPr algn="ctr"/>
            <a:r>
              <a:rPr lang="en-GB" sz="1400" dirty="0" smtClean="0"/>
              <a:t>(DGEs) already fully digital</a:t>
            </a:r>
            <a:endParaRPr lang="en-GB" sz="1400" dirty="0"/>
          </a:p>
        </p:txBody>
      </p:sp>
      <p:sp>
        <p:nvSpPr>
          <p:cNvPr id="32" name="Flowchart: Decision 31"/>
          <p:cNvSpPr/>
          <p:nvPr/>
        </p:nvSpPr>
        <p:spPr>
          <a:xfrm>
            <a:off x="2365565" y="3118876"/>
            <a:ext cx="393940" cy="322540"/>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2695639" y="2974127"/>
            <a:ext cx="2056567" cy="694805"/>
          </a:xfrm>
          <a:prstGeom prst="rect">
            <a:avLst/>
          </a:prstGeom>
          <a:noFill/>
        </p:spPr>
        <p:txBody>
          <a:bodyPr wrap="square" rtlCol="0">
            <a:spAutoFit/>
          </a:bodyPr>
          <a:lstStyle/>
          <a:p>
            <a:pPr algn="ctr"/>
            <a:r>
              <a:rPr lang="en-GB" sz="1400" dirty="0" smtClean="0"/>
              <a:t>Fast Followers (FFs)</a:t>
            </a:r>
          </a:p>
          <a:p>
            <a:pPr algn="ctr"/>
            <a:r>
              <a:rPr lang="en-GB" sz="1400" dirty="0" smtClean="0"/>
              <a:t>Already well on track to be fully digital</a:t>
            </a:r>
            <a:endParaRPr lang="en-GB" sz="1400" dirty="0"/>
          </a:p>
        </p:txBody>
      </p:sp>
      <p:sp>
        <p:nvSpPr>
          <p:cNvPr id="34" name="TextBox 33"/>
          <p:cNvSpPr txBox="1"/>
          <p:nvPr/>
        </p:nvSpPr>
        <p:spPr>
          <a:xfrm>
            <a:off x="4396020" y="3465468"/>
            <a:ext cx="3760444" cy="347403"/>
          </a:xfrm>
          <a:prstGeom prst="rect">
            <a:avLst/>
          </a:prstGeom>
          <a:noFill/>
        </p:spPr>
        <p:txBody>
          <a:bodyPr wrap="square" rtlCol="0">
            <a:spAutoFit/>
          </a:bodyPr>
          <a:lstStyle>
            <a:defPPr>
              <a:defRPr lang="en-US"/>
            </a:defPPr>
            <a:lvl1pPr algn="ctr">
              <a:defRPr>
                <a:ln w="0"/>
                <a:solidFill>
                  <a:schemeClr val="accent1"/>
                </a:solidFill>
                <a:effectLst>
                  <a:outerShdw blurRad="38100" dist="25400" dir="5400000" algn="ctr" rotWithShape="0">
                    <a:srgbClr val="6E747A">
                      <a:alpha val="43000"/>
                    </a:srgbClr>
                  </a:outerShdw>
                </a:effectLst>
              </a:defRPr>
            </a:lvl1pPr>
          </a:lstStyle>
          <a:p>
            <a:r>
              <a:rPr lang="en-GB" b="1" dirty="0"/>
              <a:t>Other NHS provider’s milestones</a:t>
            </a:r>
          </a:p>
        </p:txBody>
      </p:sp>
      <p:sp>
        <p:nvSpPr>
          <p:cNvPr id="35" name="Flowchart: Decision 34"/>
          <p:cNvSpPr/>
          <p:nvPr/>
        </p:nvSpPr>
        <p:spPr>
          <a:xfrm>
            <a:off x="3304550" y="1425608"/>
            <a:ext cx="394948" cy="32254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9915698" y="2812190"/>
            <a:ext cx="1457071" cy="694805"/>
          </a:xfrm>
          <a:prstGeom prst="rect">
            <a:avLst/>
          </a:prstGeom>
          <a:noFill/>
        </p:spPr>
        <p:txBody>
          <a:bodyPr wrap="square" rtlCol="0">
            <a:spAutoFit/>
          </a:bodyPr>
          <a:lstStyle/>
          <a:p>
            <a:pPr algn="ctr"/>
            <a:r>
              <a:rPr lang="en-GB" sz="1400" dirty="0" smtClean="0"/>
              <a:t>NHS full digital compliance target Dec24</a:t>
            </a:r>
            <a:endParaRPr lang="en-GB" sz="1400" dirty="0"/>
          </a:p>
        </p:txBody>
      </p:sp>
      <p:sp>
        <p:nvSpPr>
          <p:cNvPr id="37" name="Flowchart: Decision 36"/>
          <p:cNvSpPr/>
          <p:nvPr/>
        </p:nvSpPr>
        <p:spPr>
          <a:xfrm>
            <a:off x="11335517" y="3162667"/>
            <a:ext cx="393940" cy="32254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404405" y="1702305"/>
            <a:ext cx="2174266" cy="492153"/>
          </a:xfrm>
          <a:prstGeom prst="rect">
            <a:avLst/>
          </a:prstGeom>
          <a:noFill/>
        </p:spPr>
        <p:txBody>
          <a:bodyPr wrap="square" rtlCol="0">
            <a:spAutoFit/>
          </a:bodyPr>
          <a:lstStyle/>
          <a:p>
            <a:pPr algn="ctr"/>
            <a:r>
              <a:rPr lang="en-GB" sz="1400" dirty="0" smtClean="0"/>
              <a:t>Suggested target date to be fully digital Jun20</a:t>
            </a:r>
            <a:endParaRPr lang="en-GB" sz="1400" dirty="0"/>
          </a:p>
        </p:txBody>
      </p:sp>
      <p:sp>
        <p:nvSpPr>
          <p:cNvPr id="39" name="TextBox 38"/>
          <p:cNvSpPr txBox="1"/>
          <p:nvPr/>
        </p:nvSpPr>
        <p:spPr>
          <a:xfrm>
            <a:off x="3232837" y="5549705"/>
            <a:ext cx="6352285" cy="347403"/>
          </a:xfrm>
          <a:prstGeom prst="rect">
            <a:avLst/>
          </a:prstGeom>
          <a:noFill/>
        </p:spPr>
        <p:txBody>
          <a:bodyPr wrap="square" rtlCol="0">
            <a:spAutoFit/>
          </a:bodyPr>
          <a:lstStyle/>
          <a:p>
            <a:pPr algn="ctr"/>
            <a:r>
              <a:rPr lang="en-GB" b="1" dirty="0">
                <a:ln w="0"/>
                <a:solidFill>
                  <a:schemeClr val="accent1"/>
                </a:solidFill>
                <a:effectLst>
                  <a:outerShdw blurRad="38100" dist="25400" dir="5400000" algn="ctr" rotWithShape="0">
                    <a:srgbClr val="6E747A">
                      <a:alpha val="43000"/>
                    </a:srgbClr>
                  </a:outerShdw>
                </a:effectLst>
              </a:rPr>
              <a:t>Potential lost revenue and additional cyber security costs</a:t>
            </a:r>
          </a:p>
        </p:txBody>
      </p:sp>
      <p:cxnSp>
        <p:nvCxnSpPr>
          <p:cNvPr id="40" name="Straight Connector 39"/>
          <p:cNvCxnSpPr/>
          <p:nvPr/>
        </p:nvCxnSpPr>
        <p:spPr>
          <a:xfrm flipH="1">
            <a:off x="3498237" y="775392"/>
            <a:ext cx="10150" cy="513274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5019" y="4407116"/>
            <a:ext cx="10683375" cy="1304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392565">
            <a:off x="3711019" y="5022208"/>
            <a:ext cx="4818541" cy="276999"/>
          </a:xfrm>
          <a:prstGeom prst="rect">
            <a:avLst/>
          </a:prstGeom>
          <a:noFill/>
        </p:spPr>
        <p:txBody>
          <a:bodyPr wrap="square" rtlCol="0">
            <a:spAutoFit/>
          </a:bodyPr>
          <a:lstStyle/>
          <a:p>
            <a:r>
              <a:rPr lang="en-GB" sz="1200" dirty="0" smtClean="0">
                <a:solidFill>
                  <a:srgbClr val="FF0000"/>
                </a:solidFill>
              </a:rPr>
              <a:t>Potential loss of revenue against competition(with poor digital adoption)</a:t>
            </a:r>
            <a:endParaRPr lang="en-GB" sz="1200" dirty="0">
              <a:solidFill>
                <a:srgbClr val="FF0000"/>
              </a:solidFill>
            </a:endParaRPr>
          </a:p>
        </p:txBody>
      </p:sp>
      <p:cxnSp>
        <p:nvCxnSpPr>
          <p:cNvPr id="43" name="Straight Connector 42"/>
          <p:cNvCxnSpPr/>
          <p:nvPr/>
        </p:nvCxnSpPr>
        <p:spPr>
          <a:xfrm>
            <a:off x="838171" y="4419377"/>
            <a:ext cx="2648674" cy="1304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534478">
            <a:off x="1478069" y="4988968"/>
            <a:ext cx="1921360" cy="434253"/>
          </a:xfrm>
          <a:prstGeom prst="rect">
            <a:avLst/>
          </a:prstGeom>
          <a:noFill/>
        </p:spPr>
        <p:txBody>
          <a:bodyPr wrap="square" rtlCol="0">
            <a:spAutoFit/>
          </a:bodyPr>
          <a:lstStyle/>
          <a:p>
            <a:pPr algn="ctr"/>
            <a:r>
              <a:rPr lang="en-GB" sz="1200" dirty="0" smtClean="0"/>
              <a:t>Potential short term loss of revenue until fully digital</a:t>
            </a:r>
            <a:endParaRPr lang="en-GB" sz="1200" dirty="0"/>
          </a:p>
        </p:txBody>
      </p:sp>
      <p:sp>
        <p:nvSpPr>
          <p:cNvPr id="45" name="Rounded Rectangle 44"/>
          <p:cNvSpPr/>
          <p:nvPr/>
        </p:nvSpPr>
        <p:spPr>
          <a:xfrm>
            <a:off x="4206160" y="1060577"/>
            <a:ext cx="7350814" cy="2691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Introduce more digital enhancements as IT infrastructure and systems become more stable</a:t>
            </a:r>
            <a:endParaRPr lang="en-GB" sz="1200" dirty="0">
              <a:solidFill>
                <a:schemeClr val="tx1"/>
              </a:solidFill>
            </a:endParaRPr>
          </a:p>
        </p:txBody>
      </p:sp>
      <p:cxnSp>
        <p:nvCxnSpPr>
          <p:cNvPr id="46" name="Straight Connector 45"/>
          <p:cNvCxnSpPr/>
          <p:nvPr/>
        </p:nvCxnSpPr>
        <p:spPr>
          <a:xfrm>
            <a:off x="3493422" y="4446753"/>
            <a:ext cx="0" cy="1276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86845" y="4446753"/>
            <a:ext cx="2019266" cy="3100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89925" y="4293364"/>
            <a:ext cx="0" cy="484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89925" y="4300832"/>
            <a:ext cx="2170772" cy="469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652602" y="4254882"/>
            <a:ext cx="0" cy="489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632997" y="4242621"/>
            <a:ext cx="1902009" cy="37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544311" y="4118307"/>
            <a:ext cx="0" cy="4988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44311" y="4127661"/>
            <a:ext cx="2041272" cy="2805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90084">
            <a:off x="7573772" y="4584384"/>
            <a:ext cx="3903672" cy="607955"/>
          </a:xfrm>
          <a:prstGeom prst="rect">
            <a:avLst/>
          </a:prstGeom>
          <a:noFill/>
        </p:spPr>
        <p:txBody>
          <a:bodyPr wrap="square" rtlCol="0">
            <a:spAutoFit/>
          </a:bodyPr>
          <a:lstStyle/>
          <a:p>
            <a:pPr algn="ctr"/>
            <a:r>
              <a:rPr lang="en-GB" sz="1200" dirty="0" smtClean="0"/>
              <a:t>Potential aim to retain revenue against competition by introducing </a:t>
            </a:r>
            <a:r>
              <a:rPr lang="en-GB" sz="1200" dirty="0" err="1" smtClean="0"/>
              <a:t>IoT</a:t>
            </a:r>
            <a:r>
              <a:rPr lang="en-GB" sz="1200" dirty="0" smtClean="0"/>
              <a:t> as well as maintaining cyber threat free digital systems</a:t>
            </a:r>
            <a:endParaRPr lang="en-GB" sz="1200" dirty="0"/>
          </a:p>
        </p:txBody>
      </p:sp>
      <p:cxnSp>
        <p:nvCxnSpPr>
          <p:cNvPr id="55" name="Straight Connector 54"/>
          <p:cNvCxnSpPr/>
          <p:nvPr/>
        </p:nvCxnSpPr>
        <p:spPr>
          <a:xfrm flipH="1">
            <a:off x="937781" y="4823270"/>
            <a:ext cx="10625538" cy="97802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65961" y="4704042"/>
            <a:ext cx="1236776" cy="352698"/>
          </a:xfrm>
          <a:prstGeom prst="rect">
            <a:avLst/>
          </a:prstGeom>
          <a:noFill/>
        </p:spPr>
        <p:txBody>
          <a:bodyPr wrap="square" rtlCol="0">
            <a:spAutoFit/>
          </a:bodyPr>
          <a:lstStyle/>
          <a:p>
            <a:r>
              <a:rPr lang="en-GB" dirty="0" smtClean="0"/>
              <a:t>Revenue £</a:t>
            </a:r>
            <a:endParaRPr lang="en-GB" dirty="0"/>
          </a:p>
        </p:txBody>
      </p:sp>
      <p:sp>
        <p:nvSpPr>
          <p:cNvPr id="57" name="TextBox 56"/>
          <p:cNvSpPr txBox="1"/>
          <p:nvPr/>
        </p:nvSpPr>
        <p:spPr>
          <a:xfrm rot="16200000">
            <a:off x="10877905" y="4721736"/>
            <a:ext cx="1724082" cy="356142"/>
          </a:xfrm>
          <a:prstGeom prst="rect">
            <a:avLst/>
          </a:prstGeom>
          <a:noFill/>
        </p:spPr>
        <p:txBody>
          <a:bodyPr wrap="square" rtlCol="0">
            <a:spAutoFit/>
          </a:bodyPr>
          <a:lstStyle/>
          <a:p>
            <a:r>
              <a:rPr lang="en-GB" dirty="0" smtClean="0"/>
              <a:t>%age Revenue £</a:t>
            </a:r>
            <a:endParaRPr lang="en-GB" dirty="0"/>
          </a:p>
        </p:txBody>
      </p:sp>
      <p:sp>
        <p:nvSpPr>
          <p:cNvPr id="58" name="TextBox 57"/>
          <p:cNvSpPr txBox="1"/>
          <p:nvPr/>
        </p:nvSpPr>
        <p:spPr>
          <a:xfrm>
            <a:off x="1155220" y="5879179"/>
            <a:ext cx="10814013" cy="347403"/>
          </a:xfrm>
          <a:prstGeom prst="rect">
            <a:avLst/>
          </a:prstGeom>
          <a:noFill/>
        </p:spPr>
        <p:txBody>
          <a:bodyPr wrap="square" rtlCol="0">
            <a:spAutoFit/>
          </a:bodyPr>
          <a:lstStyle/>
          <a:p>
            <a:r>
              <a:rPr lang="en-GB" dirty="0" smtClean="0"/>
              <a:t>IT investment increases as organisation becomes more digital and threat of cyber security increases</a:t>
            </a:r>
            <a:endParaRPr lang="en-GB" dirty="0"/>
          </a:p>
        </p:txBody>
      </p:sp>
      <p:sp>
        <p:nvSpPr>
          <p:cNvPr id="59" name="TextBox 58"/>
          <p:cNvSpPr txBox="1"/>
          <p:nvPr/>
        </p:nvSpPr>
        <p:spPr>
          <a:xfrm rot="21216208">
            <a:off x="3023590" y="5272358"/>
            <a:ext cx="1921360" cy="260552"/>
          </a:xfrm>
          <a:prstGeom prst="rect">
            <a:avLst/>
          </a:prstGeom>
          <a:noFill/>
        </p:spPr>
        <p:txBody>
          <a:bodyPr wrap="square" rtlCol="0">
            <a:spAutoFit/>
          </a:bodyPr>
          <a:lstStyle/>
          <a:p>
            <a:pPr algn="ctr"/>
            <a:r>
              <a:rPr lang="en-GB" sz="1200" dirty="0" smtClean="0">
                <a:solidFill>
                  <a:srgbClr val="0070C0"/>
                </a:solidFill>
              </a:rPr>
              <a:t>IT spend</a:t>
            </a:r>
            <a:endParaRPr lang="en-GB" sz="1200" dirty="0">
              <a:solidFill>
                <a:srgbClr val="0070C0"/>
              </a:solidFill>
            </a:endParaRPr>
          </a:p>
        </p:txBody>
      </p:sp>
      <p:sp>
        <p:nvSpPr>
          <p:cNvPr id="61" name="Rounded Rectangle 60"/>
          <p:cNvSpPr/>
          <p:nvPr/>
        </p:nvSpPr>
        <p:spPr>
          <a:xfrm>
            <a:off x="3131221" y="787055"/>
            <a:ext cx="8425752" cy="2691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Continued investment in new systems/ improvements to existing systems</a:t>
            </a:r>
            <a:endParaRPr lang="en-GB" sz="1200" dirty="0">
              <a:solidFill>
                <a:schemeClr val="tx1"/>
              </a:solidFill>
            </a:endParaRPr>
          </a:p>
        </p:txBody>
      </p:sp>
    </p:spTree>
    <p:extLst>
      <p:ext uri="{BB962C8B-B14F-4D97-AF65-F5344CB8AC3E}">
        <p14:creationId xmlns:p14="http://schemas.microsoft.com/office/powerpoint/2010/main" val="348689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xit" presetSubtype="0" fill="hold" grpId="0"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5"/>
                                        </p:tgtEl>
                                      </p:cBhvr>
                                    </p:animEffect>
                                    <p:set>
                                      <p:cBhvr>
                                        <p:cTn id="58" dur="1" fill="hold">
                                          <p:stCondLst>
                                            <p:cond delay="499"/>
                                          </p:stCondLst>
                                        </p:cTn>
                                        <p:tgtEl>
                                          <p:spTgt spid="35"/>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45"/>
                                        </p:tgtEl>
                                      </p:cBhvr>
                                    </p:animEffect>
                                    <p:set>
                                      <p:cBhvr>
                                        <p:cTn id="64" dur="1" fill="hold">
                                          <p:stCondLst>
                                            <p:cond delay="499"/>
                                          </p:stCondLst>
                                        </p:cTn>
                                        <p:tgtEl>
                                          <p:spTgt spid="4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par>
                                <p:cTn id="113" presetID="10" presetClass="exit" presetSubtype="0" fill="hold" grpId="1" nodeType="withEffect">
                                  <p:stCondLst>
                                    <p:cond delay="0"/>
                                  </p:stCondLst>
                                  <p:childTnLst>
                                    <p:animEffect transition="out" filter="fade">
                                      <p:cBhvr>
                                        <p:cTn id="114" dur="500"/>
                                        <p:tgtEl>
                                          <p:spTgt spid="27"/>
                                        </p:tgtEl>
                                      </p:cBhvr>
                                    </p:animEffect>
                                    <p:set>
                                      <p:cBhvr>
                                        <p:cTn id="115" dur="1" fill="hold">
                                          <p:stCondLst>
                                            <p:cond delay="499"/>
                                          </p:stCondLst>
                                        </p:cTn>
                                        <p:tgtEl>
                                          <p:spTgt spid="27"/>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0"/>
                                        </p:tgtEl>
                                      </p:cBhvr>
                                    </p:animEffect>
                                    <p:set>
                                      <p:cBhvr>
                                        <p:cTn id="118" dur="1" fill="hold">
                                          <p:stCondLst>
                                            <p:cond delay="499"/>
                                          </p:stCondLst>
                                        </p:cTn>
                                        <p:tgtEl>
                                          <p:spTgt spid="3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1"/>
                                        </p:tgtEl>
                                      </p:cBhvr>
                                    </p:animEffect>
                                    <p:set>
                                      <p:cBhvr>
                                        <p:cTn id="121" dur="1" fill="hold">
                                          <p:stCondLst>
                                            <p:cond delay="499"/>
                                          </p:stCondLst>
                                        </p:cTn>
                                        <p:tgtEl>
                                          <p:spTgt spid="3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2"/>
                                        </p:tgtEl>
                                      </p:cBhvr>
                                    </p:animEffect>
                                    <p:set>
                                      <p:cBhvr>
                                        <p:cTn id="124" dur="1" fill="hold">
                                          <p:stCondLst>
                                            <p:cond delay="499"/>
                                          </p:stCondLst>
                                        </p:cTn>
                                        <p:tgtEl>
                                          <p:spTgt spid="32"/>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3"/>
                                        </p:tgtEl>
                                      </p:cBhvr>
                                    </p:animEffect>
                                    <p:set>
                                      <p:cBhvr>
                                        <p:cTn id="127" dur="1" fill="hold">
                                          <p:stCondLst>
                                            <p:cond delay="499"/>
                                          </p:stCondLst>
                                        </p:cTn>
                                        <p:tgtEl>
                                          <p:spTgt spid="33"/>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4"/>
                                        </p:tgtEl>
                                      </p:cBhvr>
                                    </p:animEffect>
                                    <p:set>
                                      <p:cBhvr>
                                        <p:cTn id="130" dur="1" fill="hold">
                                          <p:stCondLst>
                                            <p:cond delay="499"/>
                                          </p:stCondLst>
                                        </p:cTn>
                                        <p:tgtEl>
                                          <p:spTgt spid="34"/>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6"/>
                                        </p:tgtEl>
                                      </p:cBhvr>
                                    </p:animEffect>
                                    <p:set>
                                      <p:cBhvr>
                                        <p:cTn id="133" dur="1" fill="hold">
                                          <p:stCondLst>
                                            <p:cond delay="499"/>
                                          </p:stCondLst>
                                        </p:cTn>
                                        <p:tgtEl>
                                          <p:spTgt spid="36"/>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37"/>
                                        </p:tgtEl>
                                      </p:cBhvr>
                                    </p:animEffect>
                                    <p:set>
                                      <p:cBhvr>
                                        <p:cTn id="13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p:bldP spid="23" grpId="0" animBg="1"/>
      <p:bldP spid="24" grpId="0"/>
      <p:bldP spid="25" grpId="0" animBg="1"/>
      <p:bldP spid="26" grpId="0"/>
      <p:bldP spid="27" grpId="0" animBg="1"/>
      <p:bldP spid="27" grpId="1" animBg="1"/>
      <p:bldP spid="28" grpId="0" animBg="1"/>
      <p:bldP spid="29" grpId="0" animBg="1"/>
      <p:bldP spid="30" grpId="0" animBg="1"/>
      <p:bldP spid="30" grpId="1" animBg="1"/>
      <p:bldP spid="31" grpId="0"/>
      <p:bldP spid="31" grpId="1"/>
      <p:bldP spid="32" grpId="0" animBg="1"/>
      <p:bldP spid="32" grpId="1" animBg="1"/>
      <p:bldP spid="33" grpId="0"/>
      <p:bldP spid="33" grpId="1"/>
      <p:bldP spid="34" grpId="0"/>
      <p:bldP spid="34" grpId="1"/>
      <p:bldP spid="35" grpId="0" animBg="1"/>
      <p:bldP spid="36" grpId="0"/>
      <p:bldP spid="36" grpId="1"/>
      <p:bldP spid="37" grpId="0" animBg="1"/>
      <p:bldP spid="37" grpId="1" animBg="1"/>
      <p:bldP spid="38" grpId="0"/>
      <p:bldP spid="39" grpId="0"/>
      <p:bldP spid="42" grpId="0"/>
      <p:bldP spid="44" grpId="0"/>
      <p:bldP spid="45" grpId="0" animBg="1"/>
      <p:bldP spid="54" grpId="0"/>
      <p:bldP spid="56" grpId="0"/>
      <p:bldP spid="57" grpId="0"/>
      <p:bldP spid="58" grpId="0"/>
      <p:bldP spid="59" grpId="0"/>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F62147-ADBE-4DBF-8155-C2165E935053}" type="slidenum">
              <a:rPr lang="en-GB" smtClean="0"/>
              <a:t>9</a:t>
            </a:fld>
            <a:endParaRPr lang="en-GB"/>
          </a:p>
        </p:txBody>
      </p:sp>
      <p:sp>
        <p:nvSpPr>
          <p:cNvPr id="5" name="AutoShape 2" descr="https://deloitte.wsj.com/cio/files/2018/03/Fig.1-IT-Spending-1713-0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2835135" y="584522"/>
            <a:ext cx="6356490" cy="5544815"/>
          </a:xfrm>
          <a:prstGeom prst="rect">
            <a:avLst/>
          </a:prstGeom>
        </p:spPr>
      </p:pic>
      <p:sp>
        <p:nvSpPr>
          <p:cNvPr id="7" name="TextBox 6"/>
          <p:cNvSpPr txBox="1"/>
          <p:nvPr/>
        </p:nvSpPr>
        <p:spPr>
          <a:xfrm>
            <a:off x="2876309" y="700268"/>
            <a:ext cx="983848" cy="369332"/>
          </a:xfrm>
          <a:prstGeom prst="rect">
            <a:avLst/>
          </a:prstGeom>
          <a:solidFill>
            <a:schemeClr val="bg1"/>
          </a:solidFill>
        </p:spPr>
        <p:txBody>
          <a:bodyPr wrap="square" rtlCol="0">
            <a:spAutoFit/>
          </a:bodyPr>
          <a:lstStyle/>
          <a:p>
            <a:endParaRPr lang="en-GB" dirty="0"/>
          </a:p>
        </p:txBody>
      </p:sp>
      <p:sp>
        <p:nvSpPr>
          <p:cNvPr id="8" name="TextBox 7"/>
          <p:cNvSpPr txBox="1"/>
          <p:nvPr/>
        </p:nvSpPr>
        <p:spPr>
          <a:xfrm rot="19874655">
            <a:off x="1132336" y="2576915"/>
            <a:ext cx="9730703" cy="1384995"/>
          </a:xfrm>
          <a:prstGeom prst="rect">
            <a:avLst/>
          </a:prstGeom>
          <a:noFill/>
        </p:spPr>
        <p:txBody>
          <a:bodyPr wrap="square" rtlCol="0">
            <a:spAutoFit/>
          </a:bodyPr>
          <a:lstStyle/>
          <a:p>
            <a:pPr algn="ctr"/>
            <a:r>
              <a:rPr lang="en-GB" sz="2800" b="1" dirty="0" smtClean="0">
                <a:solidFill>
                  <a:srgbClr val="FF0000"/>
                </a:solidFill>
              </a:rPr>
              <a:t>Warning</a:t>
            </a:r>
          </a:p>
          <a:p>
            <a:pPr algn="ctr"/>
            <a:r>
              <a:rPr lang="en-GB" sz="2800" b="1" dirty="0" smtClean="0">
                <a:solidFill>
                  <a:srgbClr val="FF0000"/>
                </a:solidFill>
              </a:rPr>
              <a:t>Smaller revenue organisations have less economies of scale, cost per user can be higher than in larger revenue organisations!</a:t>
            </a:r>
            <a:endParaRPr lang="en-GB" sz="2800" b="1" dirty="0">
              <a:solidFill>
                <a:srgbClr val="FF0000"/>
              </a:solidFill>
            </a:endParaRPr>
          </a:p>
        </p:txBody>
      </p:sp>
    </p:spTree>
    <p:extLst>
      <p:ext uri="{BB962C8B-B14F-4D97-AF65-F5344CB8AC3E}">
        <p14:creationId xmlns:p14="http://schemas.microsoft.com/office/powerpoint/2010/main" val="28726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3278</TotalTime>
  <Words>3424</Words>
  <Application>Microsoft Office PowerPoint</Application>
  <PresentationFormat>Widescreen</PresentationFormat>
  <Paragraphs>274</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How as disruptors do we manage technology enhancements for businesses in this ‘new era’ of so called ‘digital transformation’?</vt:lpstr>
      <vt:lpstr>What is the definition of digital transformation?</vt:lpstr>
      <vt:lpstr>What does ‘digital transformation’ mean to a business?</vt:lpstr>
      <vt:lpstr>Understand the full requirement? Client wants a bridge, but not a boat!</vt:lpstr>
      <vt:lpstr>Avoid the client ‘solutionising’ / shadow IT</vt:lpstr>
      <vt:lpstr>Definitions</vt:lpstr>
      <vt:lpstr>Developing IT Strategy in line with business strategy</vt:lpstr>
      <vt:lpstr>PowerPoint Presentation</vt:lpstr>
      <vt:lpstr>PowerPoint Presentation</vt:lpstr>
      <vt:lpstr>Supply and demand – typical issues</vt:lpstr>
      <vt:lpstr>Supply and demand – ideal scenario</vt:lpstr>
      <vt:lpstr>Resource spectrum</vt:lpstr>
      <vt:lpstr>Conclusion</vt:lpstr>
      <vt:lpstr>Thank you /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Pope</dc:creator>
  <cp:lastModifiedBy>Andrew Pope</cp:lastModifiedBy>
  <cp:revision>95</cp:revision>
  <dcterms:created xsi:type="dcterms:W3CDTF">2020-11-12T15:02:59Z</dcterms:created>
  <dcterms:modified xsi:type="dcterms:W3CDTF">2020-12-09T09:44:56Z</dcterms:modified>
</cp:coreProperties>
</file>