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459" r:id="rId2"/>
    <p:sldId id="504" r:id="rId3"/>
    <p:sldId id="479" r:id="rId4"/>
    <p:sldId id="462" r:id="rId5"/>
    <p:sldId id="468" r:id="rId6"/>
    <p:sldId id="460" r:id="rId7"/>
    <p:sldId id="481" r:id="rId8"/>
    <p:sldId id="497" r:id="rId9"/>
    <p:sldId id="499" r:id="rId10"/>
    <p:sldId id="500" r:id="rId11"/>
    <p:sldId id="469" r:id="rId12"/>
    <p:sldId id="501" r:id="rId13"/>
    <p:sldId id="478" r:id="rId14"/>
    <p:sldId id="477" r:id="rId15"/>
    <p:sldId id="489" r:id="rId16"/>
    <p:sldId id="463" r:id="rId17"/>
    <p:sldId id="464" r:id="rId18"/>
    <p:sldId id="465" r:id="rId19"/>
    <p:sldId id="502" r:id="rId20"/>
    <p:sldId id="458" r:id="rId21"/>
    <p:sldId id="483" r:id="rId22"/>
    <p:sldId id="490" r:id="rId23"/>
    <p:sldId id="491" r:id="rId24"/>
    <p:sldId id="492" r:id="rId25"/>
    <p:sldId id="472" r:id="rId26"/>
    <p:sldId id="473" r:id="rId27"/>
    <p:sldId id="461" r:id="rId28"/>
    <p:sldId id="494" r:id="rId29"/>
    <p:sldId id="495" r:id="rId30"/>
    <p:sldId id="470" r:id="rId31"/>
    <p:sldId id="503" r:id="rId32"/>
    <p:sldId id="486" r:id="rId33"/>
    <p:sldId id="487" r:id="rId34"/>
    <p:sldId id="493" r:id="rId35"/>
    <p:sldId id="496" r:id="rId36"/>
    <p:sldId id="498" r:id="rId37"/>
    <p:sldId id="476" r:id="rId38"/>
    <p:sldId id="474" r:id="rId39"/>
    <p:sldId id="475" r:id="rId40"/>
    <p:sldId id="467" r:id="rId41"/>
  </p:sldIdLst>
  <p:sldSz cx="9144000" cy="6858000" type="screen4x3"/>
  <p:notesSz cx="6881813" cy="100155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ter" initials="P" lastIdx="11" clrIdx="0"/>
  <p:cmAuthor id="1" name="Peter Henry" initials="PH" lastIdx="1" clrIdx="1">
    <p:extLst>
      <p:ext uri="{19B8F6BF-5375-455C-9EA6-DF929625EA0E}">
        <p15:presenceInfo xmlns:p15="http://schemas.microsoft.com/office/powerpoint/2012/main" userId="Peter Hen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74B0"/>
    <a:srgbClr val="FFFFFF"/>
    <a:srgbClr val="0070C0"/>
    <a:srgbClr val="4A7EBB"/>
    <a:srgbClr val="9BBB59"/>
    <a:srgbClr val="C0504D"/>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98" autoAdjust="0"/>
    <p:restoredTop sz="60463" autoAdjust="0"/>
  </p:normalViewPr>
  <p:slideViewPr>
    <p:cSldViewPr>
      <p:cViewPr varScale="1">
        <p:scale>
          <a:sx n="52" d="100"/>
          <a:sy n="52" d="100"/>
        </p:scale>
        <p:origin x="2606" y="48"/>
      </p:cViewPr>
      <p:guideLst>
        <p:guide orient="horz" pos="2160"/>
        <p:guide pos="2880"/>
      </p:guideLst>
    </p:cSldViewPr>
  </p:slideViewPr>
  <p:notesTextViewPr>
    <p:cViewPr>
      <p:scale>
        <a:sx n="150" d="100"/>
        <a:sy n="150" d="100"/>
      </p:scale>
      <p:origin x="0" y="0"/>
    </p:cViewPr>
  </p:notesTextViewPr>
  <p:sorterViewPr>
    <p:cViewPr>
      <p:scale>
        <a:sx n="80" d="100"/>
        <a:sy n="80" d="100"/>
      </p:scale>
      <p:origin x="0" y="-12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777"/>
          </a:xfrm>
          <a:prstGeom prst="rect">
            <a:avLst/>
          </a:prstGeom>
        </p:spPr>
        <p:txBody>
          <a:bodyPr vert="horz" lIns="96551" tIns="48276" rIns="96551" bIns="48276" rtlCol="0"/>
          <a:lstStyle>
            <a:lvl1pPr algn="l">
              <a:defRPr sz="1300"/>
            </a:lvl1pPr>
          </a:lstStyle>
          <a:p>
            <a:endParaRPr lang="en-GB" dirty="0"/>
          </a:p>
        </p:txBody>
      </p:sp>
      <p:sp>
        <p:nvSpPr>
          <p:cNvPr id="3" name="Date Placeholder 2"/>
          <p:cNvSpPr>
            <a:spLocks noGrp="1"/>
          </p:cNvSpPr>
          <p:nvPr>
            <p:ph type="dt" idx="1"/>
          </p:nvPr>
        </p:nvSpPr>
        <p:spPr>
          <a:xfrm>
            <a:off x="3898102" y="0"/>
            <a:ext cx="2982119" cy="500777"/>
          </a:xfrm>
          <a:prstGeom prst="rect">
            <a:avLst/>
          </a:prstGeom>
        </p:spPr>
        <p:txBody>
          <a:bodyPr vert="horz" lIns="96551" tIns="48276" rIns="96551" bIns="48276" rtlCol="0"/>
          <a:lstStyle>
            <a:lvl1pPr algn="r">
              <a:defRPr sz="1300"/>
            </a:lvl1pPr>
          </a:lstStyle>
          <a:p>
            <a:fld id="{9776D0CD-1E84-46A4-BB62-2BEF8483B0BC}" type="datetimeFigureOut">
              <a:rPr lang="en-GB" smtClean="0"/>
              <a:pPr/>
              <a:t>09/09/2020</a:t>
            </a:fld>
            <a:endParaRPr lang="en-GB" dirty="0"/>
          </a:p>
        </p:txBody>
      </p:sp>
      <p:sp>
        <p:nvSpPr>
          <p:cNvPr id="4" name="Slide Image Placeholder 3"/>
          <p:cNvSpPr>
            <a:spLocks noGrp="1" noRot="1" noChangeAspect="1"/>
          </p:cNvSpPr>
          <p:nvPr>
            <p:ph type="sldImg" idx="2"/>
          </p:nvPr>
        </p:nvSpPr>
        <p:spPr>
          <a:xfrm>
            <a:off x="938213" y="750888"/>
            <a:ext cx="5006975" cy="3756025"/>
          </a:xfrm>
          <a:prstGeom prst="rect">
            <a:avLst/>
          </a:prstGeom>
          <a:noFill/>
          <a:ln w="12700">
            <a:solidFill>
              <a:prstClr val="black"/>
            </a:solidFill>
          </a:ln>
        </p:spPr>
        <p:txBody>
          <a:bodyPr vert="horz" lIns="96551" tIns="48276" rIns="96551" bIns="48276" rtlCol="0" anchor="ctr"/>
          <a:lstStyle/>
          <a:p>
            <a:endParaRPr lang="en-GB" dirty="0"/>
          </a:p>
        </p:txBody>
      </p:sp>
      <p:sp>
        <p:nvSpPr>
          <p:cNvPr id="5" name="Notes Placeholder 4"/>
          <p:cNvSpPr>
            <a:spLocks noGrp="1"/>
          </p:cNvSpPr>
          <p:nvPr>
            <p:ph type="body" sz="quarter" idx="3"/>
          </p:nvPr>
        </p:nvSpPr>
        <p:spPr>
          <a:xfrm>
            <a:off x="688182" y="4757381"/>
            <a:ext cx="5505450" cy="4506992"/>
          </a:xfrm>
          <a:prstGeom prst="rect">
            <a:avLst/>
          </a:prstGeom>
        </p:spPr>
        <p:txBody>
          <a:bodyPr vert="horz" lIns="96551" tIns="48276" rIns="96551" bIns="482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3023"/>
            <a:ext cx="2982119" cy="500777"/>
          </a:xfrm>
          <a:prstGeom prst="rect">
            <a:avLst/>
          </a:prstGeom>
        </p:spPr>
        <p:txBody>
          <a:bodyPr vert="horz" lIns="96551" tIns="48276" rIns="96551" bIns="48276"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98102" y="9513023"/>
            <a:ext cx="2982119" cy="500777"/>
          </a:xfrm>
          <a:prstGeom prst="rect">
            <a:avLst/>
          </a:prstGeom>
        </p:spPr>
        <p:txBody>
          <a:bodyPr vert="horz" lIns="96551" tIns="48276" rIns="96551" bIns="48276" rtlCol="0" anchor="b"/>
          <a:lstStyle>
            <a:lvl1pPr algn="r">
              <a:defRPr sz="1300"/>
            </a:lvl1pPr>
          </a:lstStyle>
          <a:p>
            <a:fld id="{2F6BD9A6-4676-4C8B-95B7-0483C6451622}" type="slidenum">
              <a:rPr lang="en-GB" smtClean="0"/>
              <a:pPr/>
              <a:t>‹#›</a:t>
            </a:fld>
            <a:endParaRPr lang="en-GB" dirty="0"/>
          </a:p>
        </p:txBody>
      </p:sp>
    </p:spTree>
    <p:extLst>
      <p:ext uri="{BB962C8B-B14F-4D97-AF65-F5344CB8AC3E}">
        <p14:creationId xmlns:p14="http://schemas.microsoft.com/office/powerpoint/2010/main" val="3813001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ove.com/us/en/stories/campaigns.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youtu.be/iYhCn0jf46U"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Members of transformation leaders should worry about their brand and understand</a:t>
            </a:r>
          </a:p>
        </p:txBody>
      </p:sp>
      <p:sp>
        <p:nvSpPr>
          <p:cNvPr id="4" name="Slide Number Placeholder 3"/>
          <p:cNvSpPr>
            <a:spLocks noGrp="1"/>
          </p:cNvSpPr>
          <p:nvPr>
            <p:ph type="sldNum" sz="quarter" idx="5"/>
          </p:nvPr>
        </p:nvSpPr>
        <p:spPr/>
        <p:txBody>
          <a:bodyPr/>
          <a:lstStyle/>
          <a:p>
            <a:fld id="{2F6BD9A6-4676-4C8B-95B7-0483C6451622}" type="slidenum">
              <a:rPr lang="en-GB" smtClean="0"/>
              <a:pPr/>
              <a:t>1</a:t>
            </a:fld>
            <a:endParaRPr lang="en-GB" dirty="0"/>
          </a:p>
        </p:txBody>
      </p:sp>
    </p:spTree>
    <p:extLst>
      <p:ext uri="{BB962C8B-B14F-4D97-AF65-F5344CB8AC3E}">
        <p14:creationId xmlns:p14="http://schemas.microsoft.com/office/powerpoint/2010/main" val="388016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t>
            </a:r>
          </a:p>
          <a:p>
            <a:endParaRPr lang="en-US"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10</a:t>
            </a:fld>
            <a:endParaRPr lang="en-GB" dirty="0"/>
          </a:p>
        </p:txBody>
      </p:sp>
    </p:spTree>
    <p:extLst>
      <p:ext uri="{BB962C8B-B14F-4D97-AF65-F5344CB8AC3E}">
        <p14:creationId xmlns:p14="http://schemas.microsoft.com/office/powerpoint/2010/main" val="1104866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12</a:t>
            </a:fld>
            <a:endParaRPr lang="en-GB" dirty="0"/>
          </a:p>
        </p:txBody>
      </p:sp>
    </p:spTree>
    <p:extLst>
      <p:ext uri="{BB962C8B-B14F-4D97-AF65-F5344CB8AC3E}">
        <p14:creationId xmlns:p14="http://schemas.microsoft.com/office/powerpoint/2010/main" val="495730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Brand Positioning Matrix was developed by Norman Strauss – Brand supremo for Lever Bros.</a:t>
            </a:r>
          </a:p>
          <a:p>
            <a:r>
              <a:rPr lang="en-GB" dirty="0"/>
              <a:t>I worked with Norman to develop the British Gas brand in the mid 1990’s and learned both its power and how to carry out the </a:t>
            </a:r>
            <a:r>
              <a:rPr lang="en-GB" dirty="0" err="1"/>
              <a:t>excercise</a:t>
            </a:r>
            <a:endParaRPr lang="en-GB"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13</a:t>
            </a:fld>
            <a:endParaRPr lang="en-GB" dirty="0"/>
          </a:p>
        </p:txBody>
      </p:sp>
    </p:spTree>
    <p:extLst>
      <p:ext uri="{BB962C8B-B14F-4D97-AF65-F5344CB8AC3E}">
        <p14:creationId xmlns:p14="http://schemas.microsoft.com/office/powerpoint/2010/main" val="92852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15</a:t>
            </a:fld>
            <a:endParaRPr lang="en-GB" dirty="0"/>
          </a:p>
        </p:txBody>
      </p:sp>
    </p:spTree>
    <p:extLst>
      <p:ext uri="{BB962C8B-B14F-4D97-AF65-F5344CB8AC3E}">
        <p14:creationId xmlns:p14="http://schemas.microsoft.com/office/powerpoint/2010/main" val="444853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18</a:t>
            </a:fld>
            <a:endParaRPr lang="en-GB" dirty="0"/>
          </a:p>
        </p:txBody>
      </p:sp>
    </p:spTree>
    <p:extLst>
      <p:ext uri="{BB962C8B-B14F-4D97-AF65-F5344CB8AC3E}">
        <p14:creationId xmlns:p14="http://schemas.microsoft.com/office/powerpoint/2010/main" val="3518981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19</a:t>
            </a:fld>
            <a:endParaRPr lang="en-GB" dirty="0"/>
          </a:p>
        </p:txBody>
      </p:sp>
    </p:spTree>
    <p:extLst>
      <p:ext uri="{BB962C8B-B14F-4D97-AF65-F5344CB8AC3E}">
        <p14:creationId xmlns:p14="http://schemas.microsoft.com/office/powerpoint/2010/main" val="815967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6BD9A6-4676-4C8B-95B7-0483C6451622}" type="slidenum">
              <a:rPr lang="en-GB" smtClean="0"/>
              <a:pPr/>
              <a:t>20</a:t>
            </a:fld>
            <a:endParaRPr lang="en-GB" dirty="0"/>
          </a:p>
        </p:txBody>
      </p:sp>
    </p:spTree>
    <p:extLst>
      <p:ext uri="{BB962C8B-B14F-4D97-AF65-F5344CB8AC3E}">
        <p14:creationId xmlns:p14="http://schemas.microsoft.com/office/powerpoint/2010/main" val="705953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AH</a:t>
            </a:r>
          </a:p>
        </p:txBody>
      </p:sp>
      <p:sp>
        <p:nvSpPr>
          <p:cNvPr id="4" name="Slide Number Placeholder 3"/>
          <p:cNvSpPr>
            <a:spLocks noGrp="1"/>
          </p:cNvSpPr>
          <p:nvPr>
            <p:ph type="sldNum" sz="quarter" idx="10"/>
          </p:nvPr>
        </p:nvSpPr>
        <p:spPr/>
        <p:txBody>
          <a:bodyPr/>
          <a:lstStyle/>
          <a:p>
            <a:fld id="{2F6BD9A6-4676-4C8B-95B7-0483C6451622}" type="slidenum">
              <a:rPr lang="en-GB" smtClean="0"/>
              <a:pPr/>
              <a:t>21</a:t>
            </a:fld>
            <a:endParaRPr lang="en-GB" dirty="0"/>
          </a:p>
        </p:txBody>
      </p:sp>
    </p:spTree>
    <p:extLst>
      <p:ext uri="{BB962C8B-B14F-4D97-AF65-F5344CB8AC3E}">
        <p14:creationId xmlns:p14="http://schemas.microsoft.com/office/powerpoint/2010/main" val="4293051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AH</a:t>
            </a:r>
          </a:p>
        </p:txBody>
      </p:sp>
      <p:sp>
        <p:nvSpPr>
          <p:cNvPr id="4" name="Slide Number Placeholder 3"/>
          <p:cNvSpPr>
            <a:spLocks noGrp="1"/>
          </p:cNvSpPr>
          <p:nvPr>
            <p:ph type="sldNum" sz="quarter" idx="10"/>
          </p:nvPr>
        </p:nvSpPr>
        <p:spPr/>
        <p:txBody>
          <a:bodyPr/>
          <a:lstStyle/>
          <a:p>
            <a:fld id="{2F6BD9A6-4676-4C8B-95B7-0483C6451622}" type="slidenum">
              <a:rPr lang="en-GB" smtClean="0"/>
              <a:pPr/>
              <a:t>22</a:t>
            </a:fld>
            <a:endParaRPr lang="en-GB" dirty="0"/>
          </a:p>
        </p:txBody>
      </p:sp>
    </p:spTree>
    <p:extLst>
      <p:ext uri="{BB962C8B-B14F-4D97-AF65-F5344CB8AC3E}">
        <p14:creationId xmlns:p14="http://schemas.microsoft.com/office/powerpoint/2010/main" val="1944599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AH</a:t>
            </a:r>
          </a:p>
        </p:txBody>
      </p:sp>
      <p:sp>
        <p:nvSpPr>
          <p:cNvPr id="4" name="Slide Number Placeholder 3"/>
          <p:cNvSpPr>
            <a:spLocks noGrp="1"/>
          </p:cNvSpPr>
          <p:nvPr>
            <p:ph type="sldNum" sz="quarter" idx="10"/>
          </p:nvPr>
        </p:nvSpPr>
        <p:spPr/>
        <p:txBody>
          <a:bodyPr/>
          <a:lstStyle/>
          <a:p>
            <a:fld id="{2F6BD9A6-4676-4C8B-95B7-0483C6451622}" type="slidenum">
              <a:rPr lang="en-GB" smtClean="0"/>
              <a:pPr/>
              <a:t>23</a:t>
            </a:fld>
            <a:endParaRPr lang="en-GB" dirty="0"/>
          </a:p>
        </p:txBody>
      </p:sp>
    </p:spTree>
    <p:extLst>
      <p:ext uri="{BB962C8B-B14F-4D97-AF65-F5344CB8AC3E}">
        <p14:creationId xmlns:p14="http://schemas.microsoft.com/office/powerpoint/2010/main" val="334002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Unsolicited comment on LinkedIn from one of my clients and insolvency practitioner yesterday</a:t>
            </a:r>
          </a:p>
          <a:p>
            <a:endParaRPr lang="en-US" dirty="0"/>
          </a:p>
          <a:p>
            <a:r>
              <a:rPr lang="en-US" dirty="0"/>
              <a:t>Met my mentor Peter yesterday to discuss strategy – where would I be without him! He keeps my feet on the ground.</a:t>
            </a:r>
          </a:p>
        </p:txBody>
      </p:sp>
      <p:sp>
        <p:nvSpPr>
          <p:cNvPr id="4" name="Slide Number Placeholder 3"/>
          <p:cNvSpPr>
            <a:spLocks noGrp="1"/>
          </p:cNvSpPr>
          <p:nvPr>
            <p:ph type="sldNum" sz="quarter" idx="5"/>
          </p:nvPr>
        </p:nvSpPr>
        <p:spPr/>
        <p:txBody>
          <a:bodyPr/>
          <a:lstStyle/>
          <a:p>
            <a:fld id="{2F6BD9A6-4676-4C8B-95B7-0483C6451622}" type="slidenum">
              <a:rPr lang="en-GB" smtClean="0"/>
              <a:pPr/>
              <a:t>2</a:t>
            </a:fld>
            <a:endParaRPr lang="en-GB" dirty="0"/>
          </a:p>
        </p:txBody>
      </p:sp>
    </p:spTree>
    <p:extLst>
      <p:ext uri="{BB962C8B-B14F-4D97-AF65-F5344CB8AC3E}">
        <p14:creationId xmlns:p14="http://schemas.microsoft.com/office/powerpoint/2010/main" val="553485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AH</a:t>
            </a:r>
          </a:p>
        </p:txBody>
      </p:sp>
      <p:sp>
        <p:nvSpPr>
          <p:cNvPr id="4" name="Slide Number Placeholder 3"/>
          <p:cNvSpPr>
            <a:spLocks noGrp="1"/>
          </p:cNvSpPr>
          <p:nvPr>
            <p:ph type="sldNum" sz="quarter" idx="10"/>
          </p:nvPr>
        </p:nvSpPr>
        <p:spPr/>
        <p:txBody>
          <a:bodyPr/>
          <a:lstStyle/>
          <a:p>
            <a:fld id="{2F6BD9A6-4676-4C8B-95B7-0483C6451622}" type="slidenum">
              <a:rPr lang="en-GB" smtClean="0"/>
              <a:pPr/>
              <a:t>24</a:t>
            </a:fld>
            <a:endParaRPr lang="en-GB" dirty="0"/>
          </a:p>
        </p:txBody>
      </p:sp>
    </p:spTree>
    <p:extLst>
      <p:ext uri="{BB962C8B-B14F-4D97-AF65-F5344CB8AC3E}">
        <p14:creationId xmlns:p14="http://schemas.microsoft.com/office/powerpoint/2010/main" val="2196718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25</a:t>
            </a:fld>
            <a:endParaRPr lang="en-GB" dirty="0"/>
          </a:p>
        </p:txBody>
      </p:sp>
    </p:spTree>
    <p:extLst>
      <p:ext uri="{BB962C8B-B14F-4D97-AF65-F5344CB8AC3E}">
        <p14:creationId xmlns:p14="http://schemas.microsoft.com/office/powerpoint/2010/main" val="485854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27</a:t>
            </a:fld>
            <a:endParaRPr lang="en-GB" dirty="0"/>
          </a:p>
        </p:txBody>
      </p:sp>
    </p:spTree>
    <p:extLst>
      <p:ext uri="{BB962C8B-B14F-4D97-AF65-F5344CB8AC3E}">
        <p14:creationId xmlns:p14="http://schemas.microsoft.com/office/powerpoint/2010/main" val="1156480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Normally, Dove is known for empowering women and focusing on natural, realistic standards of beauty.</a:t>
            </a:r>
          </a:p>
          <a:p>
            <a:r>
              <a:rPr lang="en-US" sz="1200" b="0" i="0" kern="1200" dirty="0">
                <a:solidFill>
                  <a:schemeClr val="tx1"/>
                </a:solidFill>
                <a:effectLst/>
                <a:latin typeface="+mn-lt"/>
                <a:ea typeface="+mn-ea"/>
                <a:cs typeface="+mn-cs"/>
              </a:rPr>
              <a:t>The company has been standing on its Real Beauty platform for over 10 years and, most of the time, it’s proven successful.  Take, for example, successful campaigns like “</a:t>
            </a:r>
            <a:r>
              <a:rPr lang="en-US" sz="1200" b="0" i="0" u="sng" kern="1200" dirty="0">
                <a:solidFill>
                  <a:schemeClr val="tx1"/>
                </a:solidFill>
                <a:effectLst/>
                <a:latin typeface="+mn-lt"/>
                <a:ea typeface="+mn-ea"/>
                <a:cs typeface="+mn-cs"/>
                <a:hlinkClick r:id="rId3"/>
              </a:rPr>
              <a:t>Real Beauty Sketches</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4"/>
              </a:rPr>
              <a:t>"Evolution" </a:t>
            </a:r>
            <a:r>
              <a:rPr lang="en-US" sz="1200" b="0" i="0" kern="1200" dirty="0">
                <a:solidFill>
                  <a:schemeClr val="tx1"/>
                </a:solidFill>
                <a:effectLst/>
                <a:latin typeface="+mn-lt"/>
                <a:ea typeface="+mn-ea"/>
                <a:cs typeface="+mn-cs"/>
              </a:rPr>
              <a:t>that focus on making women feel proud of the way they look.</a:t>
            </a:r>
          </a:p>
          <a:p>
            <a:endParaRPr lang="en-US"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28</a:t>
            </a:fld>
            <a:endParaRPr lang="en-GB" dirty="0"/>
          </a:p>
        </p:txBody>
      </p:sp>
    </p:spTree>
    <p:extLst>
      <p:ext uri="{BB962C8B-B14F-4D97-AF65-F5344CB8AC3E}">
        <p14:creationId xmlns:p14="http://schemas.microsoft.com/office/powerpoint/2010/main" val="995941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Unfortunately, in a recent post on Facebook by the company, they’ve taken a ton of steps backward.</a:t>
            </a:r>
          </a:p>
          <a:p>
            <a:r>
              <a:rPr lang="en-US" sz="1200" b="0" i="0" kern="1200" dirty="0">
                <a:solidFill>
                  <a:schemeClr val="tx1"/>
                </a:solidFill>
                <a:effectLst/>
                <a:latin typeface="+mn-lt"/>
                <a:ea typeface="+mn-ea"/>
                <a:cs typeface="+mn-cs"/>
              </a:rPr>
              <a:t>The ad in question shows a black woman transformed into a white woman after using Dove body lotion.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totally goes against their brand message of saying that all beauty is real beauty by showing a woman transforming into an entirely different race after using their product.</a:t>
            </a:r>
          </a:p>
          <a:p>
            <a:r>
              <a:rPr lang="en-US" sz="1200" b="0" i="0" kern="1200" dirty="0">
                <a:solidFill>
                  <a:schemeClr val="tx1"/>
                </a:solidFill>
                <a:effectLst/>
                <a:latin typeface="+mn-lt"/>
                <a:ea typeface="+mn-ea"/>
                <a:cs typeface="+mn-cs"/>
              </a:rPr>
              <a:t>It doesn’t fit with their overall brand messaging and both alienates and insults a large part of their audience.</a:t>
            </a:r>
          </a:p>
          <a:p>
            <a:r>
              <a:rPr lang="en-US" sz="1200" b="0" i="0" kern="1200" dirty="0">
                <a:solidFill>
                  <a:schemeClr val="tx1"/>
                </a:solidFill>
                <a:effectLst/>
                <a:latin typeface="+mn-lt"/>
                <a:ea typeface="+mn-ea"/>
                <a:cs typeface="+mn-cs"/>
              </a:rPr>
              <a:t>After receiving backlash from women of all races saying  the ad made them angry and uncomfortable, Dove removed it from Facebook and released this statement:</a:t>
            </a:r>
          </a:p>
          <a:p>
            <a:r>
              <a:rPr lang="en-US" sz="1200" b="0" i="0" kern="1200" dirty="0">
                <a:solidFill>
                  <a:schemeClr val="tx1"/>
                </a:solidFill>
                <a:effectLst/>
                <a:latin typeface="+mn-lt"/>
                <a:ea typeface="+mn-ea"/>
                <a:cs typeface="+mn-cs"/>
              </a:rPr>
              <a:t>As we’ve seen with all the other ads, the apology doesn’t do much but the ad does teach us to always review your content through a critical lens. Make sure that it doesn’t offend or in this case, totally go against what your brand represents.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29</a:t>
            </a:fld>
            <a:endParaRPr lang="en-GB" dirty="0"/>
          </a:p>
        </p:txBody>
      </p:sp>
    </p:spTree>
    <p:extLst>
      <p:ext uri="{BB962C8B-B14F-4D97-AF65-F5344CB8AC3E}">
        <p14:creationId xmlns:p14="http://schemas.microsoft.com/office/powerpoint/2010/main" val="4172198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t>
            </a:r>
          </a:p>
        </p:txBody>
      </p:sp>
      <p:sp>
        <p:nvSpPr>
          <p:cNvPr id="4" name="Slide Number Placeholder 3"/>
          <p:cNvSpPr>
            <a:spLocks noGrp="1"/>
          </p:cNvSpPr>
          <p:nvPr>
            <p:ph type="sldNum" sz="quarter" idx="5"/>
          </p:nvPr>
        </p:nvSpPr>
        <p:spPr/>
        <p:txBody>
          <a:bodyPr/>
          <a:lstStyle/>
          <a:p>
            <a:fld id="{2F6BD9A6-4676-4C8B-95B7-0483C6451622}" type="slidenum">
              <a:rPr lang="en-GB" smtClean="0"/>
              <a:pPr/>
              <a:t>30</a:t>
            </a:fld>
            <a:endParaRPr lang="en-GB" dirty="0"/>
          </a:p>
        </p:txBody>
      </p:sp>
    </p:spTree>
    <p:extLst>
      <p:ext uri="{BB962C8B-B14F-4D97-AF65-F5344CB8AC3E}">
        <p14:creationId xmlns:p14="http://schemas.microsoft.com/office/powerpoint/2010/main" val="728170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of brands hasn’t changed but how they work in the modern world has changed.</a:t>
            </a:r>
          </a:p>
        </p:txBody>
      </p:sp>
      <p:sp>
        <p:nvSpPr>
          <p:cNvPr id="4" name="Slide Number Placeholder 3"/>
          <p:cNvSpPr>
            <a:spLocks noGrp="1"/>
          </p:cNvSpPr>
          <p:nvPr>
            <p:ph type="sldNum" sz="quarter" idx="5"/>
          </p:nvPr>
        </p:nvSpPr>
        <p:spPr/>
        <p:txBody>
          <a:bodyPr/>
          <a:lstStyle/>
          <a:p>
            <a:fld id="{2F6BD9A6-4676-4C8B-95B7-0483C6451622}" type="slidenum">
              <a:rPr lang="en-GB" smtClean="0"/>
              <a:pPr/>
              <a:t>33</a:t>
            </a:fld>
            <a:endParaRPr lang="en-GB" dirty="0"/>
          </a:p>
        </p:txBody>
      </p:sp>
    </p:spTree>
    <p:extLst>
      <p:ext uri="{BB962C8B-B14F-4D97-AF65-F5344CB8AC3E}">
        <p14:creationId xmlns:p14="http://schemas.microsoft.com/office/powerpoint/2010/main" val="3435358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of brands hasn’t changed but how they work in the modern world has changed.</a:t>
            </a:r>
          </a:p>
          <a:p>
            <a:endParaRPr lang="en-US" dirty="0"/>
          </a:p>
          <a:p>
            <a:r>
              <a:rPr lang="en-US" sz="1200" b="0" i="0" kern="1200" dirty="0">
                <a:solidFill>
                  <a:schemeClr val="tx1"/>
                </a:solidFill>
                <a:effectLst/>
                <a:latin typeface="+mn-lt"/>
                <a:ea typeface="+mn-ea"/>
                <a:cs typeface="+mn-cs"/>
              </a:rPr>
              <a:t>a widely used hashtag (#GoPro). This company makes use of its social media platforms very well by creating value, promoting products, and interacting with their customers.</a:t>
            </a:r>
            <a:endParaRPr lang="en-US"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34</a:t>
            </a:fld>
            <a:endParaRPr lang="en-GB" dirty="0"/>
          </a:p>
        </p:txBody>
      </p:sp>
    </p:spTree>
    <p:extLst>
      <p:ext uri="{BB962C8B-B14F-4D97-AF65-F5344CB8AC3E}">
        <p14:creationId xmlns:p14="http://schemas.microsoft.com/office/powerpoint/2010/main" val="2434768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9.48M on </a:t>
            </a:r>
            <a:r>
              <a:rPr lang="en-US" dirty="0" err="1"/>
              <a:t>youtube</a:t>
            </a:r>
            <a:r>
              <a:rPr lang="en-US" dirty="0"/>
              <a:t>.</a:t>
            </a:r>
          </a:p>
          <a:p>
            <a:r>
              <a:rPr lang="en-US" dirty="0"/>
              <a:t>10.8m of Facebook</a:t>
            </a:r>
          </a:p>
          <a:p>
            <a:r>
              <a:rPr lang="en-US" dirty="0"/>
              <a:t>2.1m on Twitter</a:t>
            </a:r>
          </a:p>
          <a:p>
            <a:r>
              <a:rPr lang="en-US" dirty="0"/>
              <a:t>17.3M on Instagram</a:t>
            </a:r>
          </a:p>
          <a:p>
            <a:endParaRPr lang="en-US" dirty="0"/>
          </a:p>
          <a:p>
            <a:r>
              <a:rPr lang="en-US" sz="1200" b="0" i="0" kern="1200" dirty="0">
                <a:solidFill>
                  <a:schemeClr val="tx1"/>
                </a:solidFill>
                <a:effectLst/>
                <a:latin typeface="+mn-lt"/>
                <a:ea typeface="+mn-ea"/>
                <a:cs typeface="+mn-cs"/>
              </a:rPr>
              <a:t>GoPro is present on a lot of platforms, but they’re using each of these networks differently. For instance, they use Facebook to promote their brand, reach new clients, and connect with their existing customers. Instagram is their platform of choice for showcasing the quality of their cameras and promoting user-generated posts. Twitter is used primarily for product announcements as well as for communicating with customers. Their YouTube account is made for uploading videos showing tips and tutorials on how to use their products.</a:t>
            </a:r>
            <a:endParaRPr lang="en-US"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35</a:t>
            </a:fld>
            <a:endParaRPr lang="en-GB" dirty="0"/>
          </a:p>
        </p:txBody>
      </p:sp>
    </p:spTree>
    <p:extLst>
      <p:ext uri="{BB962C8B-B14F-4D97-AF65-F5344CB8AC3E}">
        <p14:creationId xmlns:p14="http://schemas.microsoft.com/office/powerpoint/2010/main" val="1819600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9.48M on </a:t>
            </a:r>
            <a:r>
              <a:rPr lang="en-US" dirty="0" err="1"/>
              <a:t>youtube</a:t>
            </a:r>
            <a:r>
              <a:rPr lang="en-US" dirty="0"/>
              <a:t>.</a:t>
            </a:r>
          </a:p>
          <a:p>
            <a:r>
              <a:rPr lang="en-US" dirty="0"/>
              <a:t>10.8m of Facebook</a:t>
            </a:r>
          </a:p>
          <a:p>
            <a:r>
              <a:rPr lang="en-US" dirty="0"/>
              <a:t>2.1m on Twitter</a:t>
            </a:r>
          </a:p>
          <a:p>
            <a:r>
              <a:rPr lang="en-US" dirty="0"/>
              <a:t>17.3M on Instagram</a:t>
            </a:r>
          </a:p>
          <a:p>
            <a:endParaRPr lang="en-US" dirty="0"/>
          </a:p>
          <a:p>
            <a:r>
              <a:rPr lang="en-US" sz="1200" b="0" i="0" kern="1200" dirty="0">
                <a:solidFill>
                  <a:schemeClr val="tx1"/>
                </a:solidFill>
                <a:effectLst/>
                <a:latin typeface="+mn-lt"/>
                <a:ea typeface="+mn-ea"/>
                <a:cs typeface="+mn-cs"/>
              </a:rPr>
              <a:t>GoPro is present on a lot of platforms, but they’re using each of these networks differently. For instance, they use Facebook to promote their brand, reach new clients, and connect with their existing customers. Instagram is their platform of choice for showcasing the quality of their cameras and promoting user-generated posts. Twitter is used primarily for product announcements as well as for communicating with customers. Their YouTube account is made for uploading videos showing tips and tutorials on how to use their products.</a:t>
            </a:r>
            <a:endParaRPr lang="en-US"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36</a:t>
            </a:fld>
            <a:endParaRPr lang="en-GB" dirty="0"/>
          </a:p>
        </p:txBody>
      </p:sp>
    </p:spTree>
    <p:extLst>
      <p:ext uri="{BB962C8B-B14F-4D97-AF65-F5344CB8AC3E}">
        <p14:creationId xmlns:p14="http://schemas.microsoft.com/office/powerpoint/2010/main" val="263166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t>
            </a:r>
          </a:p>
        </p:txBody>
      </p:sp>
      <p:sp>
        <p:nvSpPr>
          <p:cNvPr id="4" name="Slide Number Placeholder 3"/>
          <p:cNvSpPr>
            <a:spLocks noGrp="1"/>
          </p:cNvSpPr>
          <p:nvPr>
            <p:ph type="sldNum" sz="quarter" idx="5"/>
          </p:nvPr>
        </p:nvSpPr>
        <p:spPr/>
        <p:txBody>
          <a:bodyPr/>
          <a:lstStyle/>
          <a:p>
            <a:fld id="{2F6BD9A6-4676-4C8B-95B7-0483C6451622}" type="slidenum">
              <a:rPr lang="en-GB" smtClean="0"/>
              <a:pPr/>
              <a:t>3</a:t>
            </a:fld>
            <a:endParaRPr lang="en-GB" dirty="0"/>
          </a:p>
        </p:txBody>
      </p:sp>
    </p:spTree>
    <p:extLst>
      <p:ext uri="{BB962C8B-B14F-4D97-AF65-F5344CB8AC3E}">
        <p14:creationId xmlns:p14="http://schemas.microsoft.com/office/powerpoint/2010/main" val="1232468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6BD9A6-4676-4C8B-95B7-0483C6451622}" type="slidenum">
              <a:rPr lang="en-GB" smtClean="0"/>
              <a:pPr/>
              <a:t>37</a:t>
            </a:fld>
            <a:endParaRPr lang="en-GB" dirty="0"/>
          </a:p>
        </p:txBody>
      </p:sp>
    </p:spTree>
    <p:extLst>
      <p:ext uri="{BB962C8B-B14F-4D97-AF65-F5344CB8AC3E}">
        <p14:creationId xmlns:p14="http://schemas.microsoft.com/office/powerpoint/2010/main" val="340271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t>
            </a:r>
          </a:p>
          <a:p>
            <a:endParaRPr lang="en-US"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4</a:t>
            </a:fld>
            <a:endParaRPr lang="en-GB" dirty="0"/>
          </a:p>
        </p:txBody>
      </p:sp>
    </p:spTree>
    <p:extLst>
      <p:ext uri="{BB962C8B-B14F-4D97-AF65-F5344CB8AC3E}">
        <p14:creationId xmlns:p14="http://schemas.microsoft.com/office/powerpoint/2010/main" val="13489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t>
            </a:r>
          </a:p>
        </p:txBody>
      </p:sp>
      <p:sp>
        <p:nvSpPr>
          <p:cNvPr id="4" name="Slide Number Placeholder 3"/>
          <p:cNvSpPr>
            <a:spLocks noGrp="1"/>
          </p:cNvSpPr>
          <p:nvPr>
            <p:ph type="sldNum" sz="quarter" idx="5"/>
          </p:nvPr>
        </p:nvSpPr>
        <p:spPr/>
        <p:txBody>
          <a:bodyPr/>
          <a:lstStyle/>
          <a:p>
            <a:fld id="{2F6BD9A6-4676-4C8B-95B7-0483C6451622}" type="slidenum">
              <a:rPr lang="en-GB" smtClean="0"/>
              <a:pPr/>
              <a:t>5</a:t>
            </a:fld>
            <a:endParaRPr lang="en-GB" dirty="0"/>
          </a:p>
        </p:txBody>
      </p:sp>
    </p:spTree>
    <p:extLst>
      <p:ext uri="{BB962C8B-B14F-4D97-AF65-F5344CB8AC3E}">
        <p14:creationId xmlns:p14="http://schemas.microsoft.com/office/powerpoint/2010/main" val="2747367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t>
            </a:r>
          </a:p>
        </p:txBody>
      </p:sp>
      <p:sp>
        <p:nvSpPr>
          <p:cNvPr id="4" name="Slide Number Placeholder 3"/>
          <p:cNvSpPr>
            <a:spLocks noGrp="1"/>
          </p:cNvSpPr>
          <p:nvPr>
            <p:ph type="sldNum" sz="quarter" idx="5"/>
          </p:nvPr>
        </p:nvSpPr>
        <p:spPr/>
        <p:txBody>
          <a:bodyPr/>
          <a:lstStyle/>
          <a:p>
            <a:fld id="{2F6BD9A6-4676-4C8B-95B7-0483C6451622}" type="slidenum">
              <a:rPr lang="en-GB" smtClean="0"/>
              <a:pPr/>
              <a:t>6</a:t>
            </a:fld>
            <a:endParaRPr lang="en-GB" dirty="0"/>
          </a:p>
        </p:txBody>
      </p:sp>
    </p:spTree>
    <p:extLst>
      <p:ext uri="{BB962C8B-B14F-4D97-AF65-F5344CB8AC3E}">
        <p14:creationId xmlns:p14="http://schemas.microsoft.com/office/powerpoint/2010/main" val="83409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t>
            </a:r>
          </a:p>
          <a:p>
            <a:endParaRPr lang="en-US"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7</a:t>
            </a:fld>
            <a:endParaRPr lang="en-GB" dirty="0"/>
          </a:p>
        </p:txBody>
      </p:sp>
    </p:spTree>
    <p:extLst>
      <p:ext uri="{BB962C8B-B14F-4D97-AF65-F5344CB8AC3E}">
        <p14:creationId xmlns:p14="http://schemas.microsoft.com/office/powerpoint/2010/main" val="3009969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t>
            </a:r>
          </a:p>
          <a:p>
            <a:endParaRPr lang="en-US" dirty="0"/>
          </a:p>
        </p:txBody>
      </p:sp>
      <p:sp>
        <p:nvSpPr>
          <p:cNvPr id="4" name="Slide Number Placeholder 3"/>
          <p:cNvSpPr>
            <a:spLocks noGrp="1"/>
          </p:cNvSpPr>
          <p:nvPr>
            <p:ph type="sldNum" sz="quarter" idx="5"/>
          </p:nvPr>
        </p:nvSpPr>
        <p:spPr/>
        <p:txBody>
          <a:bodyPr/>
          <a:lstStyle/>
          <a:p>
            <a:fld id="{2F6BD9A6-4676-4C8B-95B7-0483C6451622}" type="slidenum">
              <a:rPr lang="en-GB" smtClean="0"/>
              <a:pPr/>
              <a:t>8</a:t>
            </a:fld>
            <a:endParaRPr lang="en-GB" dirty="0"/>
          </a:p>
        </p:txBody>
      </p:sp>
    </p:spTree>
    <p:extLst>
      <p:ext uri="{BB962C8B-B14F-4D97-AF65-F5344CB8AC3E}">
        <p14:creationId xmlns:p14="http://schemas.microsoft.com/office/powerpoint/2010/main" val="1746225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 research by competition led them and the regulator to believe that customers would switch for a 5% discount.</a:t>
            </a:r>
          </a:p>
          <a:p>
            <a:endParaRPr lang="en-US" dirty="0"/>
          </a:p>
          <a:p>
            <a:r>
              <a:rPr lang="en-US" dirty="0"/>
              <a:t>This research failed to understand the power of the British Gas Brand compared with the main competitors the regional electricity company’s.</a:t>
            </a:r>
          </a:p>
          <a:p>
            <a:endParaRPr lang="en-US" dirty="0"/>
          </a:p>
          <a:p>
            <a:r>
              <a:rPr lang="en-US" dirty="0"/>
              <a:t>The regulator believed that BG would lose 75% share whereas in reality BG Retained 75%</a:t>
            </a:r>
          </a:p>
          <a:p>
            <a:endParaRPr lang="en-US" dirty="0"/>
          </a:p>
          <a:p>
            <a:r>
              <a:rPr lang="en-US" dirty="0" err="1"/>
              <a:t>Amarada</a:t>
            </a:r>
            <a:r>
              <a:rPr lang="en-US" dirty="0"/>
              <a:t> Hess story in the South-West trial area.</a:t>
            </a:r>
          </a:p>
        </p:txBody>
      </p:sp>
      <p:sp>
        <p:nvSpPr>
          <p:cNvPr id="4" name="Slide Number Placeholder 3"/>
          <p:cNvSpPr>
            <a:spLocks noGrp="1"/>
          </p:cNvSpPr>
          <p:nvPr>
            <p:ph type="sldNum" sz="quarter" idx="5"/>
          </p:nvPr>
        </p:nvSpPr>
        <p:spPr/>
        <p:txBody>
          <a:bodyPr/>
          <a:lstStyle/>
          <a:p>
            <a:fld id="{2F6BD9A6-4676-4C8B-95B7-0483C6451622}" type="slidenum">
              <a:rPr lang="en-GB" smtClean="0"/>
              <a:pPr/>
              <a:t>9</a:t>
            </a:fld>
            <a:endParaRPr lang="en-GB" dirty="0"/>
          </a:p>
        </p:txBody>
      </p:sp>
    </p:spTree>
    <p:extLst>
      <p:ext uri="{BB962C8B-B14F-4D97-AF65-F5344CB8AC3E}">
        <p14:creationId xmlns:p14="http://schemas.microsoft.com/office/powerpoint/2010/main" val="287929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3F2CD0A1-8F80-47C8-8688-0EAD076ADF5E}" type="datetime1">
              <a:rPr lang="en-GB" smtClean="0"/>
              <a:t>09/09/2020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628A51C-A397-422D-853E-F74FCC074522}" type="datetime1">
              <a:rPr lang="en-GB" smtClean="0"/>
              <a:t>09/09/2020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2196709C-8EB5-4B34-9383-157107C94604}" type="datetime1">
              <a:rPr lang="en-GB" smtClean="0"/>
              <a:t>09/09/2020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AACC74E9-8785-44AD-A7CE-E2695707D43A}" type="datetime1">
              <a:rPr lang="en-GB" smtClean="0"/>
              <a:t>09/09/2020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827C6DD-F245-447E-A76A-3528A2DB1A60}" type="datetime1">
              <a:rPr lang="en-GB" smtClean="0"/>
              <a:t>09/09/2020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95363F7C-0724-431E-B92C-F7E37809CAD0}" type="datetime1">
              <a:rPr lang="en-GB" smtClean="0"/>
              <a:t>09/09/2020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C68EA7BB-B670-4BB5-B342-30A4220342BA}" type="datetime1">
              <a:rPr lang="en-GB" smtClean="0"/>
              <a:t>09/09/2020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325CFE50-798A-4159-9E2B-1215711A7E94}" type="datetime1">
              <a:rPr lang="en-GB" smtClean="0"/>
              <a:t>09/09/2020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9A3D4-81A8-4726-A00D-9852405EB1D0}" type="datetime1">
              <a:rPr lang="en-GB" smtClean="0"/>
              <a:t>09/09/2020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7F765CE-AFA8-4242-AF40-F189601E2E06}" type="datetime1">
              <a:rPr lang="en-GB" smtClean="0"/>
              <a:t>09/09/2020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750B994-E8F8-4943-B812-07C153C7B347}" type="datetime1">
              <a:rPr lang="en-GB" smtClean="0"/>
              <a:t>09/09/2020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CF2475B-5A5B-48B9-98CC-A80CFD20223A}"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6B206-7423-4BFB-BFD7-565B2B581949}" type="datetime1">
              <a:rPr lang="en-GB" smtClean="0"/>
              <a:t>09/09/2020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2475B-5A5B-48B9-98CC-A80CFD20223A}"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400" y="1412776"/>
            <a:ext cx="8229600" cy="4525963"/>
          </a:xfrm>
        </p:spPr>
        <p:txBody>
          <a:bodyPr/>
          <a:lstStyle/>
          <a:p>
            <a:pPr marL="0" indent="0">
              <a:buNone/>
            </a:pPr>
            <a:endParaRPr lang="en-GB" dirty="0"/>
          </a:p>
          <a:p>
            <a:pPr marL="0" indent="0" algn="ctr">
              <a:buNone/>
            </a:pPr>
            <a:r>
              <a:rPr lang="en-GB" sz="8000" b="1" dirty="0">
                <a:solidFill>
                  <a:schemeClr val="tx2"/>
                </a:solidFill>
              </a:rPr>
              <a:t>Your Brand and Why it Matters</a:t>
            </a:r>
          </a:p>
        </p:txBody>
      </p:sp>
      <p:sp>
        <p:nvSpPr>
          <p:cNvPr id="4" name="Slide Number Placeholder 3"/>
          <p:cNvSpPr>
            <a:spLocks noGrp="1"/>
          </p:cNvSpPr>
          <p:nvPr>
            <p:ph type="sldNum" sz="quarter" idx="12"/>
          </p:nvPr>
        </p:nvSpPr>
        <p:spPr/>
        <p:txBody>
          <a:bodyPr/>
          <a:lstStyle/>
          <a:p>
            <a:fld id="{7CF2475B-5A5B-48B9-98CC-A80CFD20223A}" type="slidenum">
              <a:rPr lang="en-GB" smtClean="0"/>
              <a:pPr/>
              <a:t>1</a:t>
            </a:fld>
            <a:endParaRPr lang="en-GB" dirty="0"/>
          </a:p>
        </p:txBody>
      </p:sp>
    </p:spTree>
    <p:extLst>
      <p:ext uri="{BB962C8B-B14F-4D97-AF65-F5344CB8AC3E}">
        <p14:creationId xmlns:p14="http://schemas.microsoft.com/office/powerpoint/2010/main" val="1076197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F2475B-5A5B-48B9-98CC-A80CFD20223A}" type="slidenum">
              <a:rPr lang="en-GB" smtClean="0"/>
              <a:pPr/>
              <a:t>10</a:t>
            </a:fld>
            <a:endParaRPr lang="en-GB" dirty="0"/>
          </a:p>
        </p:txBody>
      </p:sp>
      <p:sp>
        <p:nvSpPr>
          <p:cNvPr id="3" name="Content Placeholder 2"/>
          <p:cNvSpPr>
            <a:spLocks noGrp="1"/>
          </p:cNvSpPr>
          <p:nvPr>
            <p:ph idx="4294967295"/>
          </p:nvPr>
        </p:nvSpPr>
        <p:spPr>
          <a:xfrm>
            <a:off x="755576" y="1600200"/>
            <a:ext cx="7474024" cy="4525963"/>
          </a:xfrm>
        </p:spPr>
        <p:txBody>
          <a:bodyPr>
            <a:normAutofit fontScale="92500"/>
          </a:bodyPr>
          <a:lstStyle/>
          <a:p>
            <a:pPr marL="0" indent="0" algn="ctr">
              <a:buNone/>
            </a:pPr>
            <a:r>
              <a:rPr lang="en-GB" sz="5400" dirty="0">
                <a:solidFill>
                  <a:schemeClr val="tx2"/>
                </a:solidFill>
              </a:rPr>
              <a:t>Nota Bene</a:t>
            </a:r>
          </a:p>
          <a:p>
            <a:pPr marL="0" indent="0" algn="ctr">
              <a:buNone/>
            </a:pPr>
            <a:endParaRPr lang="en-GB" sz="5400" dirty="0">
              <a:solidFill>
                <a:schemeClr val="tx2"/>
              </a:solidFill>
            </a:endParaRPr>
          </a:p>
          <a:p>
            <a:pPr marL="0" indent="0" algn="ctr">
              <a:buNone/>
            </a:pPr>
            <a:endParaRPr lang="en-GB" sz="5400" dirty="0">
              <a:solidFill>
                <a:schemeClr val="tx2"/>
              </a:solidFill>
            </a:endParaRPr>
          </a:p>
          <a:p>
            <a:pPr marL="0" indent="0" algn="ctr">
              <a:buNone/>
            </a:pPr>
            <a:r>
              <a:rPr lang="en-GB" sz="7200" dirty="0">
                <a:solidFill>
                  <a:schemeClr val="tx2"/>
                </a:solidFill>
              </a:rPr>
              <a:t>A Logo is not a brand</a:t>
            </a:r>
            <a:endParaRPr lang="en-GB" sz="5400" dirty="0">
              <a:solidFill>
                <a:schemeClr val="tx2"/>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1700808"/>
            <a:ext cx="3024336" cy="2663614"/>
          </a:xfrm>
          <a:prstGeom prst="rect">
            <a:avLst/>
          </a:prstGeom>
        </p:spPr>
      </p:pic>
    </p:spTree>
    <p:extLst>
      <p:ext uri="{BB962C8B-B14F-4D97-AF65-F5344CB8AC3E}">
        <p14:creationId xmlns:p14="http://schemas.microsoft.com/office/powerpoint/2010/main" val="2231175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0" y="701824"/>
            <a:ext cx="6347048" cy="1143000"/>
          </a:xfrm>
        </p:spPr>
        <p:txBody>
          <a:bodyPr/>
          <a:lstStyle/>
          <a:p>
            <a:r>
              <a:rPr lang="en-GB" b="1" dirty="0">
                <a:solidFill>
                  <a:schemeClr val="tx2"/>
                </a:solidFill>
              </a:rPr>
              <a:t>Why a Brand is Important</a:t>
            </a:r>
          </a:p>
        </p:txBody>
      </p:sp>
      <p:sp>
        <p:nvSpPr>
          <p:cNvPr id="3" name="Content Placeholder 2"/>
          <p:cNvSpPr>
            <a:spLocks noGrp="1"/>
          </p:cNvSpPr>
          <p:nvPr>
            <p:ph idx="1"/>
          </p:nvPr>
        </p:nvSpPr>
        <p:spPr>
          <a:xfrm>
            <a:off x="457200" y="1700808"/>
            <a:ext cx="8229600" cy="4525963"/>
          </a:xfrm>
        </p:spPr>
        <p:txBody>
          <a:bodyPr>
            <a:normAutofit fontScale="85000" lnSpcReduction="20000"/>
          </a:bodyPr>
          <a:lstStyle/>
          <a:p>
            <a:pPr>
              <a:buFont typeface="Wingdings" panose="05000000000000000000" pitchFamily="2" charset="2"/>
              <a:buChar char="§"/>
            </a:pPr>
            <a:r>
              <a:rPr lang="en-US" b="1" dirty="0">
                <a:solidFill>
                  <a:schemeClr val="tx2"/>
                </a:solidFill>
              </a:rPr>
              <a:t>Every company has a brand </a:t>
            </a:r>
            <a:r>
              <a:rPr lang="en-US" dirty="0">
                <a:solidFill>
                  <a:schemeClr val="tx2"/>
                </a:solidFill>
              </a:rPr>
              <a:t>either explicit or implicit which is created and influenced by everything the company and its employees do.  </a:t>
            </a:r>
          </a:p>
          <a:p>
            <a:pPr>
              <a:buFont typeface="Wingdings" panose="05000000000000000000" pitchFamily="2" charset="2"/>
              <a:buChar char="§"/>
            </a:pPr>
            <a:r>
              <a:rPr lang="en-US" dirty="0">
                <a:solidFill>
                  <a:schemeClr val="tx2"/>
                </a:solidFill>
              </a:rPr>
              <a:t>If this brand is understood and used effectively it can extremely useful in adding value by increasing </a:t>
            </a:r>
            <a:r>
              <a:rPr lang="en-US" b="1" dirty="0">
                <a:solidFill>
                  <a:schemeClr val="tx2"/>
                </a:solidFill>
              </a:rPr>
              <a:t>awareness, image and saliency </a:t>
            </a:r>
          </a:p>
          <a:p>
            <a:pPr>
              <a:buFont typeface="Wingdings" panose="05000000000000000000" pitchFamily="2" charset="2"/>
              <a:buChar char="§"/>
            </a:pPr>
            <a:r>
              <a:rPr lang="en-US" dirty="0">
                <a:solidFill>
                  <a:schemeClr val="tx2"/>
                </a:solidFill>
              </a:rPr>
              <a:t>And by differentiating your products and services from your competitors increased margins are possible (through higher perceived value)</a:t>
            </a:r>
          </a:p>
          <a:p>
            <a:pPr>
              <a:buFont typeface="Wingdings" panose="05000000000000000000" pitchFamily="2" charset="2"/>
              <a:buChar char="§"/>
            </a:pPr>
            <a:r>
              <a:rPr lang="en-US" dirty="0">
                <a:solidFill>
                  <a:schemeClr val="tx2"/>
                </a:solidFill>
              </a:rPr>
              <a:t>However the result of not managing your brand can </a:t>
            </a:r>
            <a:r>
              <a:rPr lang="en-US" b="1" dirty="0">
                <a:solidFill>
                  <a:schemeClr val="tx2"/>
                </a:solidFill>
              </a:rPr>
              <a:t>lead to reduction in added value and margin</a:t>
            </a:r>
            <a:r>
              <a:rPr lang="en-US" dirty="0">
                <a:solidFill>
                  <a:schemeClr val="tx2"/>
                </a:solidFill>
              </a:rPr>
              <a:t>, perhaps reducing what you supply to the level of commodity</a:t>
            </a:r>
            <a:endParaRPr lang="en-GB" dirty="0">
              <a:solidFill>
                <a:schemeClr val="tx2"/>
              </a:solidFill>
            </a:endParaRPr>
          </a:p>
        </p:txBody>
      </p:sp>
      <p:sp>
        <p:nvSpPr>
          <p:cNvPr id="4" name="Slide Number Placeholder 3"/>
          <p:cNvSpPr>
            <a:spLocks noGrp="1"/>
          </p:cNvSpPr>
          <p:nvPr>
            <p:ph type="sldNum" sz="quarter" idx="12"/>
          </p:nvPr>
        </p:nvSpPr>
        <p:spPr/>
        <p:txBody>
          <a:bodyPr/>
          <a:lstStyle/>
          <a:p>
            <a:fld id="{7CF2475B-5A5B-48B9-98CC-A80CFD20223A}" type="slidenum">
              <a:rPr lang="en-GB" smtClean="0"/>
              <a:pPr/>
              <a:t>11</a:t>
            </a:fld>
            <a:endParaRPr lang="en-GB" dirty="0"/>
          </a:p>
        </p:txBody>
      </p:sp>
    </p:spTree>
    <p:extLst>
      <p:ext uri="{BB962C8B-B14F-4D97-AF65-F5344CB8AC3E}">
        <p14:creationId xmlns:p14="http://schemas.microsoft.com/office/powerpoint/2010/main" val="1088789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6096000" cy="1143000"/>
          </a:xfrm>
        </p:spPr>
        <p:txBody>
          <a:bodyPr>
            <a:normAutofit fontScale="90000"/>
          </a:bodyPr>
          <a:lstStyle/>
          <a:p>
            <a:r>
              <a:rPr lang="en-GB" b="1" dirty="0">
                <a:solidFill>
                  <a:schemeClr val="tx2"/>
                </a:solidFill>
              </a:rPr>
              <a:t>But how do you set  about understanding your brand?</a:t>
            </a:r>
          </a:p>
        </p:txBody>
      </p:sp>
      <p:sp>
        <p:nvSpPr>
          <p:cNvPr id="3" name="Content Placeholder 2"/>
          <p:cNvSpPr>
            <a:spLocks noGrp="1"/>
          </p:cNvSpPr>
          <p:nvPr>
            <p:ph idx="1"/>
          </p:nvPr>
        </p:nvSpPr>
        <p:spPr/>
        <p:txBody>
          <a:bodyPr>
            <a:normAutofit/>
          </a:bodyPr>
          <a:lstStyle/>
          <a:p>
            <a:pPr marL="342900" lvl="0" indent="-342900">
              <a:buFont typeface="+mj-lt"/>
              <a:buAutoNum type="arabicPeriod"/>
            </a:pPr>
            <a:r>
              <a:rPr lang="en-US" sz="2400" b="1" dirty="0">
                <a:effectLst/>
                <a:latin typeface="+mj-lt"/>
                <a:ea typeface="Times New Roman" panose="02020603050405020304" pitchFamily="18" charset="0"/>
              </a:rPr>
              <a:t>What You Do:</a:t>
            </a:r>
            <a:r>
              <a:rPr lang="en-US" sz="2400" dirty="0">
                <a:effectLst/>
                <a:latin typeface="+mj-lt"/>
                <a:ea typeface="Times New Roman" panose="02020603050405020304" pitchFamily="18" charset="0"/>
              </a:rPr>
              <a:t> Develop a comprehensive list of all the products/services/activities that you provide to clients</a:t>
            </a:r>
            <a:endParaRPr lang="en-GB" sz="2400" dirty="0">
              <a:effectLst/>
              <a:latin typeface="+mj-lt"/>
              <a:ea typeface="Times New Roman" panose="02020603050405020304" pitchFamily="18" charset="0"/>
            </a:endParaRPr>
          </a:p>
          <a:p>
            <a:pPr marL="342900" lvl="0" indent="-342900">
              <a:buFont typeface="+mj-lt"/>
              <a:buAutoNum type="arabicPeriod"/>
            </a:pPr>
            <a:r>
              <a:rPr lang="en-US" sz="2400" b="1" dirty="0">
                <a:effectLst/>
                <a:latin typeface="+mj-lt"/>
                <a:ea typeface="Times New Roman" panose="02020603050405020304" pitchFamily="18" charset="0"/>
              </a:rPr>
              <a:t>Competitive Advantage:</a:t>
            </a:r>
            <a:r>
              <a:rPr lang="en-US" sz="2400" dirty="0">
                <a:effectLst/>
                <a:latin typeface="+mj-lt"/>
                <a:ea typeface="Times New Roman" panose="02020603050405020304" pitchFamily="18" charset="0"/>
              </a:rPr>
              <a:t> Thinking about this list, consider where you add the greatest value, that is, has the greatest competitive advantage. </a:t>
            </a:r>
            <a:endParaRPr lang="en-GB" sz="2400" dirty="0">
              <a:effectLst/>
              <a:latin typeface="+mj-lt"/>
              <a:ea typeface="Times New Roman" panose="02020603050405020304" pitchFamily="18" charset="0"/>
            </a:endParaRPr>
          </a:p>
          <a:p>
            <a:r>
              <a:rPr lang="en-US" sz="2400" b="1" dirty="0">
                <a:effectLst/>
                <a:latin typeface="+mj-lt"/>
                <a:ea typeface="Times New Roman" panose="02020603050405020304" pitchFamily="18" charset="0"/>
              </a:rPr>
              <a:t>What Business are You In?</a:t>
            </a:r>
            <a:r>
              <a:rPr lang="en-US" sz="2400" dirty="0">
                <a:effectLst/>
                <a:latin typeface="+mj-lt"/>
                <a:ea typeface="Times New Roman" panose="02020603050405020304" pitchFamily="18" charset="0"/>
              </a:rPr>
              <a:t> From these first two steps define what business you are in.  </a:t>
            </a:r>
            <a:r>
              <a:rPr lang="en-US" sz="2400" b="1" i="1" dirty="0">
                <a:effectLst/>
                <a:latin typeface="+mj-lt"/>
                <a:ea typeface="Times New Roman" panose="02020603050405020304" pitchFamily="18" charset="0"/>
              </a:rPr>
              <a:t>This is not what you do but is crucial as it defines the biggest space in which you can operate successfully</a:t>
            </a:r>
          </a:p>
          <a:p>
            <a:r>
              <a:rPr lang="en-GB" sz="2400" dirty="0">
                <a:latin typeface="+mj-lt"/>
              </a:rPr>
              <a:t>Take this information and construct the nine box matrix </a:t>
            </a:r>
          </a:p>
        </p:txBody>
      </p:sp>
      <p:sp>
        <p:nvSpPr>
          <p:cNvPr id="4" name="Slide Number Placeholder 3"/>
          <p:cNvSpPr>
            <a:spLocks noGrp="1"/>
          </p:cNvSpPr>
          <p:nvPr>
            <p:ph type="sldNum" sz="quarter" idx="12"/>
          </p:nvPr>
        </p:nvSpPr>
        <p:spPr/>
        <p:txBody>
          <a:bodyPr/>
          <a:lstStyle/>
          <a:p>
            <a:fld id="{7CF2475B-5A5B-48B9-98CC-A80CFD20223A}" type="slidenum">
              <a:rPr lang="en-GB" smtClean="0"/>
              <a:pPr/>
              <a:t>12</a:t>
            </a:fld>
            <a:endParaRPr lang="en-GB" dirty="0"/>
          </a:p>
        </p:txBody>
      </p:sp>
    </p:spTree>
    <p:extLst>
      <p:ext uri="{BB962C8B-B14F-4D97-AF65-F5344CB8AC3E}">
        <p14:creationId xmlns:p14="http://schemas.microsoft.com/office/powerpoint/2010/main" val="2812137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F2475B-5A5B-48B9-98CC-A80CFD20223A}" type="slidenum">
              <a:rPr lang="en-GB" smtClean="0">
                <a:solidFill>
                  <a:schemeClr val="tx2"/>
                </a:solidFill>
              </a:rPr>
              <a:pPr/>
              <a:t>13</a:t>
            </a:fld>
            <a:endParaRPr lang="en-GB" dirty="0">
              <a:solidFill>
                <a:schemeClr val="tx2"/>
              </a:solidFill>
            </a:endParaRPr>
          </a:p>
        </p:txBody>
      </p:sp>
      <p:grpSp>
        <p:nvGrpSpPr>
          <p:cNvPr id="5" name="Canvas 2"/>
          <p:cNvGrpSpPr/>
          <p:nvPr/>
        </p:nvGrpSpPr>
        <p:grpSpPr>
          <a:xfrm>
            <a:off x="1120329" y="404664"/>
            <a:ext cx="7038325" cy="5951686"/>
            <a:chOff x="-55145" y="-218563"/>
            <a:chExt cx="5767605" cy="4516243"/>
          </a:xfrm>
        </p:grpSpPr>
        <p:sp>
          <p:nvSpPr>
            <p:cNvPr id="6" name="Rectangle 5"/>
            <p:cNvSpPr/>
            <p:nvPr/>
          </p:nvSpPr>
          <p:spPr>
            <a:xfrm>
              <a:off x="0" y="0"/>
              <a:ext cx="5712460" cy="4297680"/>
            </a:xfrm>
            <a:prstGeom prst="rect">
              <a:avLst/>
            </a:prstGeom>
            <a:noFill/>
          </p:spPr>
        </p:sp>
        <p:sp>
          <p:nvSpPr>
            <p:cNvPr id="7" name="Text Box 4"/>
            <p:cNvSpPr txBox="1">
              <a:spLocks noChangeArrowheads="1"/>
            </p:cNvSpPr>
            <p:nvPr/>
          </p:nvSpPr>
          <p:spPr bwMode="auto">
            <a:xfrm>
              <a:off x="3" y="428625"/>
              <a:ext cx="1714500" cy="1028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600" u="sng" dirty="0">
                  <a:solidFill>
                    <a:schemeClr val="tx2"/>
                  </a:solidFill>
                  <a:effectLst/>
                  <a:latin typeface="Times New Roman" panose="02020603050405020304" pitchFamily="18" charset="0"/>
                  <a:ea typeface="Times New Roman" panose="02020603050405020304" pitchFamily="18" charset="0"/>
                </a:rPr>
                <a:t>Functional Purpose</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What the brand is/does/ offers customers</a:t>
              </a:r>
              <a:endParaRPr lang="en-GB" sz="1600" dirty="0">
                <a:solidFill>
                  <a:schemeClr val="tx2"/>
                </a:solidFill>
                <a:effectLst/>
                <a:latin typeface="Times New Roman" panose="02020603050405020304" pitchFamily="18" charset="0"/>
                <a:ea typeface="Times New Roman" panose="02020603050405020304" pitchFamily="18" charset="0"/>
              </a:endParaRPr>
            </a:p>
            <a:p>
              <a:pPr algn="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FF</a:t>
              </a:r>
              <a:endParaRPr lang="en-GB" sz="1600" dirty="0">
                <a:solidFill>
                  <a:schemeClr val="tx2"/>
                </a:solidFill>
                <a:effectLst/>
                <a:latin typeface="Times New Roman" panose="02020603050405020304" pitchFamily="18" charset="0"/>
                <a:ea typeface="Times New Roman" panose="02020603050405020304" pitchFamily="18" charset="0"/>
              </a:endParaRPr>
            </a:p>
          </p:txBody>
        </p:sp>
        <p:sp>
          <p:nvSpPr>
            <p:cNvPr id="8" name="Text Box 5"/>
            <p:cNvSpPr txBox="1">
              <a:spLocks noChangeArrowheads="1"/>
            </p:cNvSpPr>
            <p:nvPr/>
          </p:nvSpPr>
          <p:spPr bwMode="auto">
            <a:xfrm>
              <a:off x="3" y="1800225"/>
              <a:ext cx="1715770" cy="1028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600" u="sng" dirty="0">
                  <a:solidFill>
                    <a:schemeClr val="tx2"/>
                  </a:solidFill>
                  <a:effectLst/>
                  <a:latin typeface="Times New Roman" panose="02020603050405020304" pitchFamily="18" charset="0"/>
                  <a:ea typeface="Times New Roman" panose="02020603050405020304" pitchFamily="18" charset="0"/>
                </a:rPr>
                <a:t>Customers’ view of brand attributes</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What research reveals that customers say about the brand        EF</a:t>
              </a:r>
              <a:endParaRPr lang="en-GB" sz="1600" dirty="0">
                <a:solidFill>
                  <a:schemeClr val="tx2"/>
                </a:solidFill>
                <a:effectLst/>
                <a:latin typeface="Times New Roman" panose="02020603050405020304" pitchFamily="18" charset="0"/>
                <a:ea typeface="Times New Roman" panose="02020603050405020304" pitchFamily="18" charset="0"/>
              </a:endParaRPr>
            </a:p>
          </p:txBody>
        </p:sp>
        <p:sp>
          <p:nvSpPr>
            <p:cNvPr id="9" name="Text Box 6"/>
            <p:cNvSpPr txBox="1">
              <a:spLocks noChangeArrowheads="1"/>
            </p:cNvSpPr>
            <p:nvPr/>
          </p:nvSpPr>
          <p:spPr bwMode="auto">
            <a:xfrm>
              <a:off x="3" y="3171825"/>
              <a:ext cx="1714500" cy="1028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600" u="sng" dirty="0">
                  <a:solidFill>
                    <a:schemeClr val="tx2"/>
                  </a:solidFill>
                  <a:effectLst/>
                  <a:latin typeface="Times New Roman" panose="02020603050405020304" pitchFamily="18" charset="0"/>
                  <a:ea typeface="Times New Roman" panose="02020603050405020304" pitchFamily="18" charset="0"/>
                </a:rPr>
                <a:t>Psychological Role</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The psychological (mental ) role which the brand plays in peoples lives            PF</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 </a:t>
              </a:r>
              <a:endParaRPr lang="en-GB" sz="1600" dirty="0">
                <a:solidFill>
                  <a:schemeClr val="tx2"/>
                </a:solidFill>
                <a:effectLst/>
                <a:latin typeface="Times New Roman" panose="02020603050405020304" pitchFamily="18" charset="0"/>
                <a:ea typeface="Times New Roman" panose="02020603050405020304" pitchFamily="18" charset="0"/>
              </a:endParaRPr>
            </a:p>
          </p:txBody>
        </p:sp>
        <p:sp>
          <p:nvSpPr>
            <p:cNvPr id="10" name="Text Box 7"/>
            <p:cNvSpPr txBox="1">
              <a:spLocks noChangeArrowheads="1"/>
            </p:cNvSpPr>
            <p:nvPr/>
          </p:nvSpPr>
          <p:spPr bwMode="auto">
            <a:xfrm>
              <a:off x="2002970" y="3170461"/>
              <a:ext cx="1714500" cy="1028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600" u="sng" dirty="0">
                  <a:solidFill>
                    <a:schemeClr val="tx2"/>
                  </a:solidFill>
                  <a:effectLst/>
                  <a:latin typeface="Times New Roman" panose="02020603050405020304" pitchFamily="18" charset="0"/>
                  <a:ea typeface="Times New Roman" panose="02020603050405020304" pitchFamily="18" charset="0"/>
                </a:rPr>
                <a:t>Brand Personality</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The ‘human’ character &amp; personality of the brand                         </a:t>
              </a:r>
              <a:endParaRPr lang="en-GB" sz="1600" dirty="0">
                <a:solidFill>
                  <a:schemeClr val="tx2"/>
                </a:solidFill>
                <a:effectLst/>
                <a:latin typeface="Times New Roman" panose="02020603050405020304" pitchFamily="18" charset="0"/>
                <a:ea typeface="Times New Roman" panose="02020603050405020304" pitchFamily="18" charset="0"/>
              </a:endParaRPr>
            </a:p>
            <a:p>
              <a:pPr algn="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 PE</a:t>
              </a:r>
              <a:endParaRPr lang="en-GB" sz="1600" dirty="0">
                <a:solidFill>
                  <a:schemeClr val="tx2"/>
                </a:solidFill>
                <a:effectLst/>
                <a:latin typeface="Times New Roman" panose="02020603050405020304" pitchFamily="18" charset="0"/>
                <a:ea typeface="Times New Roman" panose="02020603050405020304" pitchFamily="18" charset="0"/>
              </a:endParaRPr>
            </a:p>
          </p:txBody>
        </p:sp>
        <p:sp>
          <p:nvSpPr>
            <p:cNvPr id="11" name="Text Box 8"/>
            <p:cNvSpPr txBox="1">
              <a:spLocks noChangeArrowheads="1"/>
            </p:cNvSpPr>
            <p:nvPr/>
          </p:nvSpPr>
          <p:spPr bwMode="auto">
            <a:xfrm>
              <a:off x="1971678" y="1800225"/>
              <a:ext cx="1714500" cy="1028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600" u="sng" dirty="0">
                  <a:solidFill>
                    <a:schemeClr val="tx2"/>
                  </a:solidFill>
                  <a:effectLst/>
                  <a:latin typeface="Times New Roman" panose="02020603050405020304" pitchFamily="18" charset="0"/>
                  <a:ea typeface="Times New Roman" panose="02020603050405020304" pitchFamily="18" charset="0"/>
                </a:rPr>
                <a:t>Pivotal Core Values</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The core values of the brand which make it important to customers</a:t>
              </a:r>
              <a:endParaRPr lang="en-GB" sz="1600" dirty="0">
                <a:solidFill>
                  <a:schemeClr val="tx2"/>
                </a:solidFill>
                <a:effectLst/>
                <a:latin typeface="Times New Roman" panose="02020603050405020304" pitchFamily="18" charset="0"/>
                <a:ea typeface="Times New Roman" panose="02020603050405020304" pitchFamily="18" charset="0"/>
              </a:endParaRPr>
            </a:p>
            <a:p>
              <a:pPr algn="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EE</a:t>
              </a:r>
              <a:endParaRPr lang="en-GB" sz="1600" dirty="0">
                <a:solidFill>
                  <a:schemeClr val="tx2"/>
                </a:solidFill>
                <a:effectLst/>
                <a:latin typeface="Times New Roman" panose="02020603050405020304" pitchFamily="18" charset="0"/>
                <a:ea typeface="Times New Roman" panose="02020603050405020304" pitchFamily="18" charset="0"/>
              </a:endParaRPr>
            </a:p>
          </p:txBody>
        </p:sp>
        <p:sp>
          <p:nvSpPr>
            <p:cNvPr id="12" name="Text Box 9"/>
            <p:cNvSpPr txBox="1">
              <a:spLocks noChangeArrowheads="1"/>
            </p:cNvSpPr>
            <p:nvPr/>
          </p:nvSpPr>
          <p:spPr bwMode="auto">
            <a:xfrm>
              <a:off x="1971678" y="428625"/>
              <a:ext cx="1714500" cy="1028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600" u="sng" dirty="0">
                  <a:solidFill>
                    <a:schemeClr val="tx2"/>
                  </a:solidFill>
                  <a:effectLst/>
                  <a:latin typeface="Times New Roman" panose="02020603050405020304" pitchFamily="18" charset="0"/>
                  <a:ea typeface="Times New Roman" panose="02020603050405020304" pitchFamily="18" charset="0"/>
                </a:rPr>
                <a:t>Effect on Users</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 </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What the brand is like to use</a:t>
              </a:r>
              <a:endParaRPr lang="en-GB" sz="1600" dirty="0">
                <a:solidFill>
                  <a:schemeClr val="tx2"/>
                </a:solidFill>
                <a:effectLst/>
                <a:latin typeface="Times New Roman" panose="02020603050405020304" pitchFamily="18" charset="0"/>
                <a:ea typeface="Times New Roman" panose="02020603050405020304" pitchFamily="18" charset="0"/>
              </a:endParaRPr>
            </a:p>
            <a:p>
              <a:pPr algn="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FE</a:t>
              </a:r>
              <a:endParaRPr lang="en-GB" sz="1600" dirty="0">
                <a:solidFill>
                  <a:schemeClr val="tx2"/>
                </a:solidFill>
                <a:effectLst/>
                <a:latin typeface="Times New Roman" panose="02020603050405020304" pitchFamily="18" charset="0"/>
                <a:ea typeface="Times New Roman" panose="02020603050405020304" pitchFamily="18" charset="0"/>
              </a:endParaRPr>
            </a:p>
          </p:txBody>
        </p:sp>
        <p:sp>
          <p:nvSpPr>
            <p:cNvPr id="13" name="Text Box 10"/>
            <p:cNvSpPr txBox="1">
              <a:spLocks noChangeArrowheads="1"/>
            </p:cNvSpPr>
            <p:nvPr/>
          </p:nvSpPr>
          <p:spPr bwMode="auto">
            <a:xfrm>
              <a:off x="3962403" y="3171825"/>
              <a:ext cx="1714500" cy="10293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600" u="sng" dirty="0">
                  <a:solidFill>
                    <a:schemeClr val="tx2"/>
                  </a:solidFill>
                  <a:effectLst/>
                  <a:latin typeface="Times New Roman" panose="02020603050405020304" pitchFamily="18" charset="0"/>
                  <a:ea typeface="Times New Roman" panose="02020603050405020304" pitchFamily="18" charset="0"/>
                </a:rPr>
                <a:t>Psychological Needs</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The psychological needs that the brand delivers for customers           </a:t>
              </a:r>
              <a:endParaRPr lang="en-GB" sz="1600" dirty="0">
                <a:solidFill>
                  <a:schemeClr val="tx2"/>
                </a:solidFill>
                <a:effectLst/>
                <a:latin typeface="Times New Roman" panose="02020603050405020304" pitchFamily="18" charset="0"/>
                <a:ea typeface="Times New Roman" panose="02020603050405020304" pitchFamily="18" charset="0"/>
              </a:endParaRPr>
            </a:p>
            <a:p>
              <a:pPr algn="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PP</a:t>
              </a:r>
              <a:endParaRPr lang="en-GB" sz="1600" dirty="0">
                <a:solidFill>
                  <a:schemeClr val="tx2"/>
                </a:solidFill>
                <a:effectLst/>
                <a:latin typeface="Times New Roman" panose="02020603050405020304" pitchFamily="18" charset="0"/>
                <a:ea typeface="Times New Roman" panose="02020603050405020304" pitchFamily="18" charset="0"/>
              </a:endParaRPr>
            </a:p>
          </p:txBody>
        </p:sp>
        <p:sp>
          <p:nvSpPr>
            <p:cNvPr id="14" name="Text Box 11"/>
            <p:cNvSpPr txBox="1">
              <a:spLocks noChangeArrowheads="1"/>
            </p:cNvSpPr>
            <p:nvPr/>
          </p:nvSpPr>
          <p:spPr bwMode="auto">
            <a:xfrm>
              <a:off x="3952878" y="1800225"/>
              <a:ext cx="1714500" cy="1031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600" u="sng" dirty="0">
                  <a:solidFill>
                    <a:schemeClr val="tx2"/>
                  </a:solidFill>
                  <a:effectLst/>
                  <a:latin typeface="Times New Roman" panose="02020603050405020304" pitchFamily="18" charset="0"/>
                  <a:ea typeface="Times New Roman" panose="02020603050405020304" pitchFamily="18" charset="0"/>
                </a:rPr>
                <a:t>Media Trigger</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The persuasion strategy to trigger the desired customer response                  EP</a:t>
              </a:r>
              <a:endParaRPr lang="en-GB" sz="1600" dirty="0">
                <a:solidFill>
                  <a:schemeClr val="tx2"/>
                </a:solidFill>
                <a:effectLst/>
                <a:latin typeface="Times New Roman" panose="02020603050405020304" pitchFamily="18" charset="0"/>
                <a:ea typeface="Times New Roman" panose="02020603050405020304" pitchFamily="18" charset="0"/>
              </a:endParaRPr>
            </a:p>
          </p:txBody>
        </p:sp>
        <p:sp>
          <p:nvSpPr>
            <p:cNvPr id="15" name="Text Box 12"/>
            <p:cNvSpPr txBox="1">
              <a:spLocks noChangeArrowheads="1"/>
            </p:cNvSpPr>
            <p:nvPr/>
          </p:nvSpPr>
          <p:spPr bwMode="auto">
            <a:xfrm>
              <a:off x="3942718" y="428625"/>
              <a:ext cx="1715770" cy="10287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600" u="sng" dirty="0">
                  <a:solidFill>
                    <a:schemeClr val="tx2"/>
                  </a:solidFill>
                  <a:effectLst/>
                  <a:latin typeface="Times New Roman" panose="02020603050405020304" pitchFamily="18" charset="0"/>
                  <a:ea typeface="Times New Roman" panose="02020603050405020304" pitchFamily="18" charset="0"/>
                </a:rPr>
                <a:t>Functional Role</a:t>
              </a:r>
              <a:endParaRPr lang="en-GB" sz="1600" dirty="0">
                <a:solidFill>
                  <a:schemeClr val="tx2"/>
                </a:solidFill>
                <a:effectLst/>
                <a:latin typeface="Times New Roman" panose="02020603050405020304" pitchFamily="18" charset="0"/>
                <a:ea typeface="Times New Roman" panose="02020603050405020304" pitchFamily="18" charset="0"/>
              </a:endParaRPr>
            </a:p>
            <a:p>
              <a:pP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The functional role which the brand plays in customers’ lives</a:t>
              </a:r>
              <a:endParaRPr lang="en-GB" sz="1600" dirty="0">
                <a:solidFill>
                  <a:schemeClr val="tx2"/>
                </a:solidFill>
                <a:effectLst/>
                <a:latin typeface="Times New Roman" panose="02020603050405020304" pitchFamily="18" charset="0"/>
                <a:ea typeface="Times New Roman" panose="02020603050405020304" pitchFamily="18" charset="0"/>
              </a:endParaRPr>
            </a:p>
            <a:p>
              <a:pPr algn="r">
                <a:spcAft>
                  <a:spcPts val="0"/>
                </a:spcAft>
              </a:pPr>
              <a:r>
                <a:rPr lang="en-US" sz="1600" dirty="0">
                  <a:solidFill>
                    <a:schemeClr val="tx2"/>
                  </a:solidFill>
                  <a:effectLst/>
                  <a:latin typeface="Times New Roman" panose="02020603050405020304" pitchFamily="18" charset="0"/>
                  <a:ea typeface="Times New Roman" panose="02020603050405020304" pitchFamily="18" charset="0"/>
                </a:rPr>
                <a:t>FP</a:t>
              </a:r>
              <a:endParaRPr lang="en-GB" sz="1600" dirty="0">
                <a:solidFill>
                  <a:schemeClr val="tx2"/>
                </a:solidFill>
                <a:effectLst/>
                <a:latin typeface="Times New Roman" panose="02020603050405020304" pitchFamily="18" charset="0"/>
                <a:ea typeface="Times New Roman" panose="02020603050405020304" pitchFamily="18" charset="0"/>
              </a:endParaRPr>
            </a:p>
          </p:txBody>
        </p:sp>
        <p:sp>
          <p:nvSpPr>
            <p:cNvPr id="16" name="Text Box 13"/>
            <p:cNvSpPr txBox="1">
              <a:spLocks noChangeArrowheads="1"/>
            </p:cNvSpPr>
            <p:nvPr/>
          </p:nvSpPr>
          <p:spPr bwMode="auto">
            <a:xfrm>
              <a:off x="-55145" y="-218563"/>
              <a:ext cx="4716734" cy="548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en-US" sz="4000" b="1" u="sng" dirty="0">
                  <a:solidFill>
                    <a:schemeClr val="tx2"/>
                  </a:solidFill>
                  <a:effectLst/>
                  <a:latin typeface="Calibri" panose="020F0502020204030204" pitchFamily="34" charset="0"/>
                  <a:ea typeface="Times New Roman" panose="02020603050405020304" pitchFamily="18" charset="0"/>
                </a:rPr>
                <a:t>Brand Positioning Matrix</a:t>
              </a:r>
              <a:endParaRPr lang="en-GB" sz="4000" dirty="0">
                <a:solidFill>
                  <a:schemeClr val="tx2"/>
                </a:solidFill>
                <a:effectLst/>
                <a:latin typeface="Calibri" panose="020F0502020204030204" pitchFamily="34" charset="0"/>
                <a:ea typeface="Times New Roman" panose="02020603050405020304" pitchFamily="18" charset="0"/>
              </a:endParaRPr>
            </a:p>
          </p:txBody>
        </p:sp>
      </p:grpSp>
    </p:spTree>
    <p:extLst>
      <p:ext uri="{BB962C8B-B14F-4D97-AF65-F5344CB8AC3E}">
        <p14:creationId xmlns:p14="http://schemas.microsoft.com/office/powerpoint/2010/main" val="546989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44216"/>
            <a:ext cx="8229600" cy="3052936"/>
          </a:xfrm>
        </p:spPr>
        <p:txBody>
          <a:bodyPr/>
          <a:lstStyle/>
          <a:p>
            <a:endParaRPr lang="en-GB" dirty="0"/>
          </a:p>
          <a:p>
            <a:pPr marL="0" indent="0" algn="ctr">
              <a:buNone/>
            </a:pPr>
            <a:r>
              <a:rPr lang="en-GB" sz="4400" b="1" dirty="0">
                <a:solidFill>
                  <a:schemeClr val="tx2"/>
                </a:solidFill>
              </a:rPr>
              <a:t>Transformation-</a:t>
            </a:r>
            <a:r>
              <a:rPr lang="en-GB" sz="4400" b="1" dirty="0">
                <a:solidFill>
                  <a:srgbClr val="FF0000"/>
                </a:solidFill>
              </a:rPr>
              <a:t>Leaders</a:t>
            </a:r>
          </a:p>
          <a:p>
            <a:pPr marL="0" indent="0" algn="ctr">
              <a:buNone/>
            </a:pPr>
            <a:r>
              <a:rPr lang="en-GB" sz="4400" b="1" dirty="0">
                <a:solidFill>
                  <a:schemeClr val="tx2"/>
                </a:solidFill>
              </a:rPr>
              <a:t>Brand Positioning</a:t>
            </a:r>
          </a:p>
        </p:txBody>
      </p:sp>
      <p:sp>
        <p:nvSpPr>
          <p:cNvPr id="4" name="Slide Number Placeholder 3"/>
          <p:cNvSpPr>
            <a:spLocks noGrp="1"/>
          </p:cNvSpPr>
          <p:nvPr>
            <p:ph type="sldNum" sz="quarter" idx="12"/>
          </p:nvPr>
        </p:nvSpPr>
        <p:spPr/>
        <p:txBody>
          <a:bodyPr/>
          <a:lstStyle/>
          <a:p>
            <a:fld id="{7CF2475B-5A5B-48B9-98CC-A80CFD20223A}" type="slidenum">
              <a:rPr lang="en-GB" smtClean="0"/>
              <a:pPr/>
              <a:t>14</a:t>
            </a:fld>
            <a:endParaRPr lang="en-GB" dirty="0"/>
          </a:p>
        </p:txBody>
      </p:sp>
    </p:spTree>
    <p:extLst>
      <p:ext uri="{BB962C8B-B14F-4D97-AF65-F5344CB8AC3E}">
        <p14:creationId xmlns:p14="http://schemas.microsoft.com/office/powerpoint/2010/main" val="2397206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C526AD-404F-40B6-8068-93EF31EF8AA3}"/>
              </a:ext>
            </a:extLst>
          </p:cNvPr>
          <p:cNvSpPr>
            <a:spLocks noGrp="1"/>
          </p:cNvSpPr>
          <p:nvPr>
            <p:ph type="title"/>
          </p:nvPr>
        </p:nvSpPr>
        <p:spPr>
          <a:xfrm>
            <a:off x="457200" y="274638"/>
            <a:ext cx="6203032" cy="562074"/>
          </a:xfrm>
        </p:spPr>
        <p:txBody>
          <a:bodyPr>
            <a:normAutofit/>
          </a:bodyPr>
          <a:lstStyle/>
          <a:p>
            <a:r>
              <a:rPr lang="en-GB" sz="2800" dirty="0"/>
              <a:t>Top Interim Brand Positioning Matrix</a:t>
            </a:r>
          </a:p>
        </p:txBody>
      </p:sp>
      <p:sp>
        <p:nvSpPr>
          <p:cNvPr id="4" name="Slide Number Placeholder 3"/>
          <p:cNvSpPr>
            <a:spLocks noGrp="1"/>
          </p:cNvSpPr>
          <p:nvPr>
            <p:ph type="sldNum" sz="quarter" idx="12"/>
          </p:nvPr>
        </p:nvSpPr>
        <p:spPr/>
        <p:txBody>
          <a:bodyPr/>
          <a:lstStyle/>
          <a:p>
            <a:fld id="{7CF2475B-5A5B-48B9-98CC-A80CFD20223A}" type="slidenum">
              <a:rPr lang="en-GB" smtClean="0"/>
              <a:pPr/>
              <a:t>15</a:t>
            </a:fld>
            <a:endParaRPr lang="en-GB" dirty="0"/>
          </a:p>
        </p:txBody>
      </p:sp>
      <p:pic>
        <p:nvPicPr>
          <p:cNvPr id="5" name="Picture 4">
            <a:extLst>
              <a:ext uri="{FF2B5EF4-FFF2-40B4-BE49-F238E27FC236}">
                <a16:creationId xmlns:a16="http://schemas.microsoft.com/office/drawing/2014/main" id="{AC1669D0-9EF6-4D06-B85E-7E3BEE655CAC}"/>
              </a:ext>
            </a:extLst>
          </p:cNvPr>
          <p:cNvPicPr>
            <a:picLocks noChangeAspect="1"/>
          </p:cNvPicPr>
          <p:nvPr/>
        </p:nvPicPr>
        <p:blipFill>
          <a:blip r:embed="rId3"/>
          <a:stretch>
            <a:fillRect/>
          </a:stretch>
        </p:blipFill>
        <p:spPr>
          <a:xfrm>
            <a:off x="323528" y="1207894"/>
            <a:ext cx="8363272" cy="5317450"/>
          </a:xfrm>
          <a:prstGeom prst="rect">
            <a:avLst/>
          </a:prstGeom>
        </p:spPr>
      </p:pic>
    </p:spTree>
    <p:extLst>
      <p:ext uri="{BB962C8B-B14F-4D97-AF65-F5344CB8AC3E}">
        <p14:creationId xmlns:p14="http://schemas.microsoft.com/office/powerpoint/2010/main" val="3666848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19056" cy="1143000"/>
          </a:xfrm>
        </p:spPr>
        <p:txBody>
          <a:bodyPr>
            <a:normAutofit fontScale="90000"/>
          </a:bodyPr>
          <a:lstStyle/>
          <a:p>
            <a:r>
              <a:rPr lang="en-GB" b="1" dirty="0">
                <a:solidFill>
                  <a:schemeClr val="tx2"/>
                </a:solidFill>
              </a:rPr>
              <a:t>The Functional Purpose</a:t>
            </a:r>
            <a:br>
              <a:rPr lang="en-GB" dirty="0">
                <a:solidFill>
                  <a:schemeClr val="tx2"/>
                </a:solidFill>
              </a:rPr>
            </a:br>
            <a:r>
              <a:rPr lang="en-GB" sz="3100" i="1" dirty="0">
                <a:solidFill>
                  <a:schemeClr val="tx2"/>
                </a:solidFill>
              </a:rPr>
              <a:t>What the brand is/does/ offers customers</a:t>
            </a:r>
            <a:endParaRPr lang="en-GB" i="1" dirty="0">
              <a:solidFill>
                <a:schemeClr val="tx2"/>
              </a:solidFill>
            </a:endParaRPr>
          </a:p>
        </p:txBody>
      </p:sp>
      <p:sp>
        <p:nvSpPr>
          <p:cNvPr id="3" name="Content Placeholder 2"/>
          <p:cNvSpPr>
            <a:spLocks noGrp="1"/>
          </p:cNvSpPr>
          <p:nvPr>
            <p:ph idx="1"/>
          </p:nvPr>
        </p:nvSpPr>
        <p:spPr>
          <a:xfrm>
            <a:off x="457200" y="1556792"/>
            <a:ext cx="8229600" cy="4525963"/>
          </a:xfrm>
        </p:spPr>
        <p:txBody>
          <a:bodyPr>
            <a:normAutofit fontScale="85000" lnSpcReduction="20000"/>
          </a:bodyPr>
          <a:lstStyle/>
          <a:p>
            <a:pPr lvl="0">
              <a:buFont typeface="Wingdings" panose="05000000000000000000" pitchFamily="2" charset="2"/>
              <a:buChar char="§"/>
            </a:pPr>
            <a:r>
              <a:rPr lang="en-GB" dirty="0">
                <a:solidFill>
                  <a:schemeClr val="tx2"/>
                </a:solidFill>
              </a:rPr>
              <a:t>Identifies the key risks and opportunities</a:t>
            </a:r>
          </a:p>
          <a:p>
            <a:pPr lvl="0">
              <a:buFont typeface="Wingdings" panose="05000000000000000000" pitchFamily="2" charset="2"/>
              <a:buChar char="§"/>
            </a:pPr>
            <a:r>
              <a:rPr lang="en-GB" dirty="0">
                <a:solidFill>
                  <a:schemeClr val="tx2"/>
                </a:solidFill>
              </a:rPr>
              <a:t>Enables client to make better strategic decisions</a:t>
            </a:r>
          </a:p>
          <a:p>
            <a:pPr lvl="0">
              <a:buFont typeface="Wingdings" panose="05000000000000000000" pitchFamily="2" charset="2"/>
              <a:buChar char="§"/>
            </a:pPr>
            <a:r>
              <a:rPr lang="en-GB" dirty="0">
                <a:solidFill>
                  <a:schemeClr val="tx2"/>
                </a:solidFill>
              </a:rPr>
              <a:t>Fast access to  a choice relevantly qualified independent</a:t>
            </a:r>
          </a:p>
          <a:p>
            <a:pPr lvl="0">
              <a:buFont typeface="Wingdings" panose="05000000000000000000" pitchFamily="2" charset="2"/>
              <a:buChar char="§"/>
            </a:pPr>
            <a:r>
              <a:rPr lang="en-GB" dirty="0">
                <a:solidFill>
                  <a:schemeClr val="tx2"/>
                </a:solidFill>
              </a:rPr>
              <a:t>In –depth knowledge of the handpicked candidates</a:t>
            </a:r>
          </a:p>
          <a:p>
            <a:pPr lvl="0">
              <a:buFont typeface="Wingdings" panose="05000000000000000000" pitchFamily="2" charset="2"/>
              <a:buChar char="§"/>
            </a:pPr>
            <a:r>
              <a:rPr lang="en-GB" dirty="0">
                <a:solidFill>
                  <a:schemeClr val="tx2"/>
                </a:solidFill>
              </a:rPr>
              <a:t>Provides a personalised solution (not process)</a:t>
            </a:r>
          </a:p>
          <a:p>
            <a:pPr lvl="0">
              <a:buFont typeface="Wingdings" panose="05000000000000000000" pitchFamily="2" charset="2"/>
              <a:buChar char="§"/>
            </a:pPr>
            <a:r>
              <a:rPr lang="en-GB" dirty="0">
                <a:solidFill>
                  <a:schemeClr val="tx2"/>
                </a:solidFill>
              </a:rPr>
              <a:t>Structured briefing process</a:t>
            </a:r>
          </a:p>
          <a:p>
            <a:pPr lvl="0">
              <a:buFont typeface="Wingdings" panose="05000000000000000000" pitchFamily="2" charset="2"/>
              <a:buChar char="§"/>
            </a:pPr>
            <a:r>
              <a:rPr lang="en-GB" dirty="0">
                <a:solidFill>
                  <a:schemeClr val="tx2"/>
                </a:solidFill>
              </a:rPr>
              <a:t>Proven low risk solution/44:44 success</a:t>
            </a:r>
          </a:p>
          <a:p>
            <a:pPr lvl="0">
              <a:buFont typeface="Wingdings" panose="05000000000000000000" pitchFamily="2" charset="2"/>
              <a:buChar char="§"/>
            </a:pPr>
            <a:r>
              <a:rPr lang="en-GB" dirty="0">
                <a:solidFill>
                  <a:schemeClr val="tx2"/>
                </a:solidFill>
              </a:rPr>
              <a:t>Guaranteed over-delivery: quality, speed and Impact</a:t>
            </a:r>
          </a:p>
          <a:p>
            <a:pPr lvl="0">
              <a:buFont typeface="Wingdings" panose="05000000000000000000" pitchFamily="2" charset="2"/>
              <a:buChar char="§"/>
            </a:pPr>
            <a:r>
              <a:rPr lang="en-GB" dirty="0">
                <a:solidFill>
                  <a:schemeClr val="tx2"/>
                </a:solidFill>
              </a:rPr>
              <a:t>Best value for money</a:t>
            </a:r>
          </a:p>
          <a:p>
            <a:pPr lvl="0">
              <a:buFont typeface="Wingdings" panose="05000000000000000000" pitchFamily="2" charset="2"/>
              <a:buChar char="§"/>
            </a:pPr>
            <a:r>
              <a:rPr lang="en-GB" dirty="0">
                <a:solidFill>
                  <a:schemeClr val="tx2"/>
                </a:solidFill>
              </a:rPr>
              <a:t>Simple client/consultant relationship</a:t>
            </a:r>
          </a:p>
          <a:p>
            <a:pPr marL="0" indent="0">
              <a:buNone/>
            </a:pPr>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16</a:t>
            </a:fld>
            <a:endParaRPr lang="en-GB" dirty="0"/>
          </a:p>
        </p:txBody>
      </p:sp>
    </p:spTree>
    <p:extLst>
      <p:ext uri="{BB962C8B-B14F-4D97-AF65-F5344CB8AC3E}">
        <p14:creationId xmlns:p14="http://schemas.microsoft.com/office/powerpoint/2010/main" val="1790608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19056" cy="1600200"/>
          </a:xfrm>
        </p:spPr>
        <p:txBody>
          <a:bodyPr>
            <a:normAutofit/>
          </a:bodyPr>
          <a:lstStyle/>
          <a:p>
            <a:r>
              <a:rPr lang="en-GB" b="1" dirty="0">
                <a:solidFill>
                  <a:schemeClr val="tx2"/>
                </a:solidFill>
              </a:rPr>
              <a:t>Pivotal Core Values</a:t>
            </a:r>
            <a:br>
              <a:rPr lang="en-GB" dirty="0">
                <a:solidFill>
                  <a:schemeClr val="tx2"/>
                </a:solidFill>
              </a:rPr>
            </a:br>
            <a:r>
              <a:rPr lang="en-GB" sz="2700" i="1" dirty="0">
                <a:solidFill>
                  <a:schemeClr val="tx2"/>
                </a:solidFill>
              </a:rPr>
              <a:t>The core values of the brand which </a:t>
            </a:r>
            <a:br>
              <a:rPr lang="en-GB" sz="2700" i="1" dirty="0">
                <a:solidFill>
                  <a:schemeClr val="tx2"/>
                </a:solidFill>
              </a:rPr>
            </a:br>
            <a:r>
              <a:rPr lang="en-GB" sz="2700" i="1" dirty="0">
                <a:solidFill>
                  <a:schemeClr val="tx2"/>
                </a:solidFill>
              </a:rPr>
              <a:t>make it important to customers</a:t>
            </a:r>
            <a:endParaRPr lang="en-GB" i="1" dirty="0">
              <a:solidFill>
                <a:schemeClr val="tx2"/>
              </a:solidFill>
            </a:endParaRPr>
          </a:p>
        </p:txBody>
      </p:sp>
      <p:sp>
        <p:nvSpPr>
          <p:cNvPr id="3" name="Content Placeholder 2"/>
          <p:cNvSpPr>
            <a:spLocks noGrp="1"/>
          </p:cNvSpPr>
          <p:nvPr>
            <p:ph idx="1"/>
          </p:nvPr>
        </p:nvSpPr>
        <p:spPr/>
        <p:txBody>
          <a:bodyPr>
            <a:normAutofit fontScale="77500" lnSpcReduction="20000"/>
          </a:bodyPr>
          <a:lstStyle/>
          <a:p>
            <a:pPr lvl="0">
              <a:buFont typeface="Wingdings" panose="05000000000000000000" pitchFamily="2" charset="2"/>
              <a:buChar char="§"/>
            </a:pPr>
            <a:r>
              <a:rPr lang="en-GB" dirty="0">
                <a:solidFill>
                  <a:schemeClr val="tx2"/>
                </a:solidFill>
              </a:rPr>
              <a:t>Proven &amp; comprehensive knowledge, skills, processes and experience</a:t>
            </a:r>
          </a:p>
          <a:p>
            <a:pPr lvl="0">
              <a:buFont typeface="Wingdings" panose="05000000000000000000" pitchFamily="2" charset="2"/>
              <a:buChar char="§"/>
            </a:pPr>
            <a:r>
              <a:rPr lang="en-GB" dirty="0">
                <a:solidFill>
                  <a:schemeClr val="tx2"/>
                </a:solidFill>
              </a:rPr>
              <a:t>Proven measurable high return on their investment ((Value for money)</a:t>
            </a:r>
          </a:p>
          <a:p>
            <a:pPr lvl="0">
              <a:buFont typeface="Wingdings" panose="05000000000000000000" pitchFamily="2" charset="2"/>
              <a:buChar char="§"/>
            </a:pPr>
            <a:r>
              <a:rPr lang="en-GB" dirty="0">
                <a:solidFill>
                  <a:schemeClr val="tx2"/>
                </a:solidFill>
              </a:rPr>
              <a:t>Relishing discovery</a:t>
            </a:r>
          </a:p>
          <a:p>
            <a:pPr lvl="0">
              <a:buFont typeface="Wingdings" panose="05000000000000000000" pitchFamily="2" charset="2"/>
              <a:buChar char="§"/>
            </a:pPr>
            <a:r>
              <a:rPr lang="en-GB" dirty="0">
                <a:solidFill>
                  <a:schemeClr val="tx2"/>
                </a:solidFill>
              </a:rPr>
              <a:t>Client centric partnering philosophy</a:t>
            </a:r>
          </a:p>
          <a:p>
            <a:pPr lvl="0">
              <a:buFont typeface="Wingdings" panose="05000000000000000000" pitchFamily="2" charset="2"/>
              <a:buChar char="§"/>
            </a:pPr>
            <a:r>
              <a:rPr lang="en-GB" dirty="0">
                <a:solidFill>
                  <a:schemeClr val="tx2"/>
                </a:solidFill>
              </a:rPr>
              <a:t>Credibility (over delivers, goes beyond brief to achieve outcome)</a:t>
            </a:r>
          </a:p>
          <a:p>
            <a:pPr lvl="0">
              <a:buFont typeface="Wingdings" panose="05000000000000000000" pitchFamily="2" charset="2"/>
              <a:buChar char="§"/>
            </a:pPr>
            <a:r>
              <a:rPr lang="en-GB" dirty="0">
                <a:solidFill>
                  <a:schemeClr val="tx2"/>
                </a:solidFill>
              </a:rPr>
              <a:t>Do the right thing even when it is very difficult </a:t>
            </a:r>
          </a:p>
          <a:p>
            <a:pPr lvl="0">
              <a:buFont typeface="Wingdings" panose="05000000000000000000" pitchFamily="2" charset="2"/>
              <a:buChar char="§"/>
            </a:pPr>
            <a:r>
              <a:rPr lang="en-GB" dirty="0">
                <a:solidFill>
                  <a:schemeClr val="tx2"/>
                </a:solidFill>
              </a:rPr>
              <a:t>Pragmatic/Does what it says on the box</a:t>
            </a:r>
          </a:p>
          <a:p>
            <a:pPr lvl="0">
              <a:buFont typeface="Wingdings" panose="05000000000000000000" pitchFamily="2" charset="2"/>
              <a:buChar char="§"/>
            </a:pPr>
            <a:r>
              <a:rPr lang="en-GB" dirty="0">
                <a:solidFill>
                  <a:schemeClr val="tx2"/>
                </a:solidFill>
              </a:rPr>
              <a:t>Honest/straightforward/trustworthy/supportive  </a:t>
            </a:r>
          </a:p>
          <a:p>
            <a:pPr lvl="0">
              <a:buFont typeface="Wingdings" panose="05000000000000000000" pitchFamily="2" charset="2"/>
              <a:buChar char="§"/>
            </a:pPr>
            <a:r>
              <a:rPr lang="en-GB" dirty="0">
                <a:solidFill>
                  <a:schemeClr val="tx2"/>
                </a:solidFill>
              </a:rPr>
              <a:t>Open and transparent</a:t>
            </a:r>
          </a:p>
          <a:p>
            <a:pPr>
              <a:buFont typeface="Wingdings" panose="05000000000000000000" pitchFamily="2" charset="2"/>
              <a:buChar char="§"/>
            </a:pPr>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17</a:t>
            </a:fld>
            <a:endParaRPr lang="en-GB" dirty="0"/>
          </a:p>
        </p:txBody>
      </p:sp>
    </p:spTree>
    <p:extLst>
      <p:ext uri="{BB962C8B-B14F-4D97-AF65-F5344CB8AC3E}">
        <p14:creationId xmlns:p14="http://schemas.microsoft.com/office/powerpoint/2010/main" val="1925971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1"/>
            <a:ext cx="6491064" cy="1411560"/>
          </a:xfrm>
        </p:spPr>
        <p:txBody>
          <a:bodyPr>
            <a:normAutofit fontScale="90000"/>
          </a:bodyPr>
          <a:lstStyle/>
          <a:p>
            <a:r>
              <a:rPr lang="en-GB" b="1" dirty="0">
                <a:solidFill>
                  <a:schemeClr val="tx2"/>
                </a:solidFill>
              </a:rPr>
              <a:t>Psychological Needs</a:t>
            </a:r>
            <a:br>
              <a:rPr lang="en-GB" dirty="0">
                <a:solidFill>
                  <a:schemeClr val="tx2"/>
                </a:solidFill>
              </a:rPr>
            </a:br>
            <a:r>
              <a:rPr lang="en-GB" sz="2700" i="1" dirty="0">
                <a:solidFill>
                  <a:schemeClr val="tx2"/>
                </a:solidFill>
              </a:rPr>
              <a:t>The psychological needs that the brand delivers for customers  </a:t>
            </a:r>
          </a:p>
        </p:txBody>
      </p:sp>
      <p:sp>
        <p:nvSpPr>
          <p:cNvPr id="3" name="Content Placeholder 2"/>
          <p:cNvSpPr>
            <a:spLocks noGrp="1"/>
          </p:cNvSpPr>
          <p:nvPr>
            <p:ph idx="1"/>
          </p:nvPr>
        </p:nvSpPr>
        <p:spPr/>
        <p:txBody>
          <a:bodyPr>
            <a:normAutofit fontScale="92500" lnSpcReduction="10000"/>
          </a:bodyPr>
          <a:lstStyle/>
          <a:p>
            <a:pPr lvl="0">
              <a:buFont typeface="Wingdings" panose="05000000000000000000" pitchFamily="2" charset="2"/>
              <a:buChar char="§"/>
            </a:pPr>
            <a:r>
              <a:rPr lang="en-GB" dirty="0">
                <a:solidFill>
                  <a:schemeClr val="tx2"/>
                </a:solidFill>
              </a:rPr>
              <a:t>Reassurance/Increased confidence (skill/ experience)</a:t>
            </a:r>
          </a:p>
          <a:p>
            <a:pPr lvl="0">
              <a:buFont typeface="Wingdings" panose="05000000000000000000" pitchFamily="2" charset="2"/>
              <a:buChar char="§"/>
            </a:pPr>
            <a:r>
              <a:rPr lang="en-GB" dirty="0">
                <a:solidFill>
                  <a:schemeClr val="tx2"/>
                </a:solidFill>
              </a:rPr>
              <a:t>Stress reduction (risk avoidance)</a:t>
            </a:r>
          </a:p>
          <a:p>
            <a:pPr lvl="0">
              <a:buFont typeface="Wingdings" panose="05000000000000000000" pitchFamily="2" charset="2"/>
              <a:buChar char="§"/>
            </a:pPr>
            <a:r>
              <a:rPr lang="en-GB" dirty="0">
                <a:solidFill>
                  <a:schemeClr val="tx2"/>
                </a:solidFill>
              </a:rPr>
              <a:t>Reduced Loneliness (independent partner)</a:t>
            </a:r>
          </a:p>
          <a:p>
            <a:pPr lvl="0">
              <a:buFont typeface="Wingdings" panose="05000000000000000000" pitchFamily="2" charset="2"/>
              <a:buChar char="§"/>
            </a:pPr>
            <a:r>
              <a:rPr lang="en-GB" dirty="0">
                <a:solidFill>
                  <a:schemeClr val="tx2"/>
                </a:solidFill>
              </a:rPr>
              <a:t>Fear removal (best candidates/proven track record)</a:t>
            </a:r>
          </a:p>
          <a:p>
            <a:pPr lvl="0">
              <a:buFont typeface="Wingdings" panose="05000000000000000000" pitchFamily="2" charset="2"/>
              <a:buChar char="§"/>
            </a:pPr>
            <a:r>
              <a:rPr lang="en-GB" dirty="0">
                <a:solidFill>
                  <a:schemeClr val="tx2"/>
                </a:solidFill>
              </a:rPr>
              <a:t>Freedom (to expand their horizons)</a:t>
            </a:r>
          </a:p>
          <a:p>
            <a:pPr lvl="0">
              <a:buFont typeface="Wingdings" panose="05000000000000000000" pitchFamily="2" charset="2"/>
              <a:buChar char="§"/>
            </a:pPr>
            <a:r>
              <a:rPr lang="en-GB" dirty="0">
                <a:solidFill>
                  <a:schemeClr val="tx2"/>
                </a:solidFill>
              </a:rPr>
              <a:t>Simplification (process &amp; contract)</a:t>
            </a:r>
          </a:p>
          <a:p>
            <a:pPr>
              <a:buFont typeface="Wingdings" panose="05000000000000000000" pitchFamily="2" charset="2"/>
              <a:buChar char="§"/>
            </a:pPr>
            <a:r>
              <a:rPr lang="en-GB" dirty="0">
                <a:solidFill>
                  <a:schemeClr val="tx2"/>
                </a:solidFill>
              </a:rPr>
              <a:t>Self worth (inside track to best solution)</a:t>
            </a:r>
          </a:p>
        </p:txBody>
      </p:sp>
      <p:sp>
        <p:nvSpPr>
          <p:cNvPr id="4" name="Slide Number Placeholder 3"/>
          <p:cNvSpPr>
            <a:spLocks noGrp="1"/>
          </p:cNvSpPr>
          <p:nvPr>
            <p:ph type="sldNum" sz="quarter" idx="12"/>
          </p:nvPr>
        </p:nvSpPr>
        <p:spPr/>
        <p:txBody>
          <a:bodyPr/>
          <a:lstStyle/>
          <a:p>
            <a:fld id="{7CF2475B-5A5B-48B9-98CC-A80CFD20223A}" type="slidenum">
              <a:rPr lang="en-GB" smtClean="0"/>
              <a:pPr/>
              <a:t>18</a:t>
            </a:fld>
            <a:endParaRPr lang="en-GB" dirty="0"/>
          </a:p>
        </p:txBody>
      </p:sp>
    </p:spTree>
    <p:extLst>
      <p:ext uri="{BB962C8B-B14F-4D97-AF65-F5344CB8AC3E}">
        <p14:creationId xmlns:p14="http://schemas.microsoft.com/office/powerpoint/2010/main" val="2609003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664C48-F289-4AD5-B256-42BD7B99D1F0}"/>
              </a:ext>
            </a:extLst>
          </p:cNvPr>
          <p:cNvSpPr>
            <a:spLocks noGrp="1"/>
          </p:cNvSpPr>
          <p:nvPr>
            <p:ph type="title"/>
          </p:nvPr>
        </p:nvSpPr>
        <p:spPr>
          <a:xfrm>
            <a:off x="457200" y="274638"/>
            <a:ext cx="6347048" cy="1143000"/>
          </a:xfrm>
        </p:spPr>
        <p:txBody>
          <a:bodyPr>
            <a:normAutofit fontScale="90000"/>
          </a:bodyPr>
          <a:lstStyle/>
          <a:p>
            <a:r>
              <a:rPr lang="en-GB" dirty="0"/>
              <a:t>Practical Outcomes from a </a:t>
            </a:r>
            <a:br>
              <a:rPr lang="en-GB" dirty="0"/>
            </a:br>
            <a:r>
              <a:rPr lang="en-GB" dirty="0"/>
              <a:t>Brand Positioning Matrix</a:t>
            </a:r>
          </a:p>
        </p:txBody>
      </p:sp>
      <p:sp>
        <p:nvSpPr>
          <p:cNvPr id="8" name="Content Placeholder 7">
            <a:extLst>
              <a:ext uri="{FF2B5EF4-FFF2-40B4-BE49-F238E27FC236}">
                <a16:creationId xmlns:a16="http://schemas.microsoft.com/office/drawing/2014/main" id="{B955D14A-D532-48D6-927B-71876C3FB461}"/>
              </a:ext>
            </a:extLst>
          </p:cNvPr>
          <p:cNvSpPr>
            <a:spLocks noGrp="1"/>
          </p:cNvSpPr>
          <p:nvPr>
            <p:ph idx="1"/>
          </p:nvPr>
        </p:nvSpPr>
        <p:spPr/>
        <p:txBody>
          <a:bodyPr>
            <a:normAutofit/>
          </a:bodyPr>
          <a:lstStyle/>
          <a:p>
            <a:pPr lvl="0">
              <a:buFont typeface="Wingdings" panose="05000000000000000000" pitchFamily="2" charset="2"/>
              <a:buChar char="§"/>
            </a:pPr>
            <a:r>
              <a:rPr lang="en-US" sz="2000" dirty="0">
                <a:effectLst/>
                <a:ea typeface="Times New Roman" panose="02020603050405020304" pitchFamily="18" charset="0"/>
              </a:rPr>
              <a:t>A fully developed blueprint for your Brand that can be applied across your range of services</a:t>
            </a:r>
            <a:endParaRPr lang="en-GB" sz="2000" dirty="0">
              <a:effectLst/>
              <a:ea typeface="Times New Roman" panose="02020603050405020304" pitchFamily="18" charset="0"/>
            </a:endParaRPr>
          </a:p>
          <a:p>
            <a:pPr lvl="0">
              <a:buFont typeface="Wingdings" panose="05000000000000000000" pitchFamily="2" charset="2"/>
              <a:buChar char="§"/>
            </a:pPr>
            <a:r>
              <a:rPr lang="en-US" sz="2000" dirty="0">
                <a:effectLst/>
                <a:ea typeface="Times New Roman" panose="02020603050405020304" pitchFamily="18" charset="0"/>
              </a:rPr>
              <a:t>The basis of developing the strongest customer proposition and sales platform to highlight your specialty added value</a:t>
            </a:r>
            <a:endParaRPr lang="en-GB" sz="2000" dirty="0">
              <a:effectLst/>
              <a:ea typeface="Times New Roman" panose="02020603050405020304" pitchFamily="18" charset="0"/>
            </a:endParaRPr>
          </a:p>
          <a:p>
            <a:pPr lvl="0">
              <a:buFont typeface="Wingdings" panose="05000000000000000000" pitchFamily="2" charset="2"/>
              <a:buChar char="§"/>
            </a:pPr>
            <a:r>
              <a:rPr lang="en-US" sz="2000" dirty="0">
                <a:effectLst/>
                <a:ea typeface="Times New Roman" panose="02020603050405020304" pitchFamily="18" charset="0"/>
              </a:rPr>
              <a:t>All the information that a design agency will require to develop the brand creatively  (Websites Social Media, Marketing Collateral and if necessary Logos and Letterheads)</a:t>
            </a:r>
            <a:endParaRPr lang="en-GB" sz="2000" dirty="0">
              <a:effectLst/>
              <a:ea typeface="Times New Roman" panose="02020603050405020304" pitchFamily="18" charset="0"/>
            </a:endParaRPr>
          </a:p>
          <a:p>
            <a:pPr lvl="0">
              <a:buFont typeface="Wingdings" panose="05000000000000000000" pitchFamily="2" charset="2"/>
              <a:buChar char="§"/>
            </a:pPr>
            <a:r>
              <a:rPr lang="en-US" sz="2000" dirty="0">
                <a:effectLst/>
                <a:ea typeface="Times New Roman" panose="02020603050405020304" pitchFamily="18" charset="0"/>
              </a:rPr>
              <a:t>The tool to aide:</a:t>
            </a:r>
            <a:endParaRPr lang="en-GB" sz="2000" dirty="0">
              <a:effectLst/>
              <a:ea typeface="Times New Roman" panose="02020603050405020304" pitchFamily="18" charset="0"/>
            </a:endParaRPr>
          </a:p>
          <a:p>
            <a:pPr lvl="0">
              <a:buFont typeface="Wingdings" panose="05000000000000000000" pitchFamily="2" charset="2"/>
              <a:buChar char="§"/>
            </a:pPr>
            <a:r>
              <a:rPr lang="en-US" sz="2000" dirty="0">
                <a:effectLst/>
                <a:ea typeface="Times New Roman" panose="02020603050405020304" pitchFamily="18" charset="0"/>
              </a:rPr>
              <a:t>Decisions on whether a new product or service idea is a good fit for the Company</a:t>
            </a:r>
            <a:endParaRPr lang="en-GB" sz="2000" dirty="0">
              <a:effectLst/>
              <a:ea typeface="Times New Roman" panose="02020603050405020304" pitchFamily="18" charset="0"/>
            </a:endParaRPr>
          </a:p>
          <a:p>
            <a:pPr lvl="0">
              <a:buFont typeface="Wingdings" panose="05000000000000000000" pitchFamily="2" charset="2"/>
              <a:buChar char="§"/>
            </a:pPr>
            <a:r>
              <a:rPr lang="en-US" sz="2000" dirty="0">
                <a:effectLst/>
                <a:ea typeface="Times New Roman" panose="02020603050405020304" pitchFamily="18" charset="0"/>
              </a:rPr>
              <a:t>Developing the knowledge and adoption of your core ethos and values by:</a:t>
            </a:r>
            <a:endParaRPr lang="en-GB" sz="2000" dirty="0">
              <a:effectLst/>
              <a:ea typeface="Times New Roman" panose="02020603050405020304" pitchFamily="18" charset="0"/>
            </a:endParaRPr>
          </a:p>
          <a:p>
            <a:pPr lvl="1">
              <a:buFont typeface="Wingdings" panose="05000000000000000000" pitchFamily="2" charset="2"/>
              <a:buChar char="§"/>
            </a:pPr>
            <a:r>
              <a:rPr lang="en-US" sz="2000" dirty="0">
                <a:effectLst/>
                <a:ea typeface="Times New Roman" panose="02020603050405020304" pitchFamily="18" charset="0"/>
              </a:rPr>
              <a:t>Your Clients</a:t>
            </a:r>
            <a:endParaRPr lang="en-GB" sz="2000" dirty="0">
              <a:effectLst/>
              <a:ea typeface="Times New Roman" panose="02020603050405020304" pitchFamily="18" charset="0"/>
            </a:endParaRPr>
          </a:p>
          <a:p>
            <a:pPr lvl="1">
              <a:buFont typeface="Wingdings" panose="05000000000000000000" pitchFamily="2" charset="2"/>
              <a:buChar char="§"/>
            </a:pPr>
            <a:r>
              <a:rPr lang="en-US" sz="2000" dirty="0">
                <a:effectLst/>
                <a:ea typeface="Times New Roman" panose="02020603050405020304" pitchFamily="18" charset="0"/>
              </a:rPr>
              <a:t>Distribution Channels</a:t>
            </a:r>
            <a:endParaRPr lang="en-GB" sz="2000" dirty="0">
              <a:effectLst/>
              <a:ea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6A622A17-E47A-4F53-A24C-9249C069D938}"/>
              </a:ext>
            </a:extLst>
          </p:cNvPr>
          <p:cNvSpPr>
            <a:spLocks noGrp="1"/>
          </p:cNvSpPr>
          <p:nvPr>
            <p:ph type="sldNum" sz="quarter" idx="12"/>
          </p:nvPr>
        </p:nvSpPr>
        <p:spPr/>
        <p:txBody>
          <a:bodyPr/>
          <a:lstStyle/>
          <a:p>
            <a:fld id="{7CF2475B-5A5B-48B9-98CC-A80CFD20223A}" type="slidenum">
              <a:rPr lang="en-GB" smtClean="0"/>
              <a:pPr/>
              <a:t>19</a:t>
            </a:fld>
            <a:endParaRPr lang="en-GB" dirty="0"/>
          </a:p>
        </p:txBody>
      </p:sp>
    </p:spTree>
    <p:extLst>
      <p:ext uri="{BB962C8B-B14F-4D97-AF65-F5344CB8AC3E}">
        <p14:creationId xmlns:p14="http://schemas.microsoft.com/office/powerpoint/2010/main" val="2696026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002060"/>
                </a:solidFill>
              </a:rPr>
              <a:t>Brand Peter Henry</a:t>
            </a:r>
          </a:p>
        </p:txBody>
      </p:sp>
      <p:sp>
        <p:nvSpPr>
          <p:cNvPr id="3" name="Content Placeholder 2">
            <a:extLst>
              <a:ext uri="{FF2B5EF4-FFF2-40B4-BE49-F238E27FC236}">
                <a16:creationId xmlns:a16="http://schemas.microsoft.com/office/drawing/2014/main" id="{54B7913D-B544-4211-85B0-94C096BA3335}"/>
              </a:ext>
            </a:extLst>
          </p:cNvPr>
          <p:cNvSpPr>
            <a:spLocks noGrp="1"/>
          </p:cNvSpPr>
          <p:nvPr>
            <p:ph idx="1"/>
          </p:nvPr>
        </p:nvSpPr>
        <p:spPr/>
        <p:txBody>
          <a:bodyPr>
            <a:normAutofit fontScale="92500" lnSpcReduction="20000"/>
          </a:bodyPr>
          <a:lstStyle/>
          <a:p>
            <a:pPr>
              <a:buFont typeface="Wingdings" panose="05000000000000000000" pitchFamily="2" charset="2"/>
              <a:buChar char="§"/>
            </a:pPr>
            <a:r>
              <a:rPr lang="en-GB" dirty="0"/>
              <a:t>Polymath enhanced by a broad range of specialist connections</a:t>
            </a:r>
          </a:p>
          <a:p>
            <a:pPr>
              <a:buFont typeface="Wingdings" panose="05000000000000000000" pitchFamily="2" charset="2"/>
              <a:buChar char="§"/>
            </a:pPr>
            <a:r>
              <a:rPr lang="en-GB" dirty="0"/>
              <a:t>Iconoclast represented by the Hawaiian Shirt</a:t>
            </a:r>
          </a:p>
          <a:p>
            <a:pPr>
              <a:buFont typeface="Wingdings" panose="05000000000000000000" pitchFamily="2" charset="2"/>
              <a:buChar char="§"/>
            </a:pPr>
            <a:r>
              <a:rPr lang="en-GB" dirty="0"/>
              <a:t>Business Strategist focused on fundamentals</a:t>
            </a:r>
          </a:p>
          <a:p>
            <a:pPr>
              <a:buFont typeface="Wingdings" panose="05000000000000000000" pitchFamily="2" charset="2"/>
              <a:buChar char="§"/>
            </a:pPr>
            <a:r>
              <a:rPr lang="en-GB" dirty="0"/>
              <a:t>Person centric with Coaching and Mentoring integral to relationships</a:t>
            </a:r>
          </a:p>
          <a:p>
            <a:pPr>
              <a:buFont typeface="Wingdings" panose="05000000000000000000" pitchFamily="2" charset="2"/>
              <a:buChar char="§"/>
            </a:pPr>
            <a:r>
              <a:rPr lang="en-GB" dirty="0"/>
              <a:t>Financially independent and driven by the challenge to deliver delighted successful clients</a:t>
            </a:r>
          </a:p>
          <a:p>
            <a:pPr>
              <a:buFont typeface="Wingdings" panose="05000000000000000000" pitchFamily="2" charset="2"/>
              <a:buChar char="§"/>
            </a:pPr>
            <a:r>
              <a:rPr lang="en-GB" dirty="0"/>
              <a:t>Adamant Speaker of Truth to Power</a:t>
            </a:r>
          </a:p>
          <a:p>
            <a:pPr>
              <a:buFont typeface="Wingdings" panose="05000000000000000000" pitchFamily="2" charset="2"/>
              <a:buChar char="§"/>
            </a:pPr>
            <a:r>
              <a:rPr lang="en-GB" b="1" i="1" dirty="0"/>
              <a:t>Focus on (Business and Personal) Growth</a:t>
            </a:r>
          </a:p>
          <a:p>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2</a:t>
            </a:fld>
            <a:endParaRPr lang="en-GB" dirty="0"/>
          </a:p>
        </p:txBody>
      </p:sp>
    </p:spTree>
    <p:extLst>
      <p:ext uri="{BB962C8B-B14F-4D97-AF65-F5344CB8AC3E}">
        <p14:creationId xmlns:p14="http://schemas.microsoft.com/office/powerpoint/2010/main" val="1965399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75040" cy="1143000"/>
          </a:xfrm>
        </p:spPr>
        <p:txBody>
          <a:bodyPr>
            <a:normAutofit fontScale="90000"/>
          </a:bodyPr>
          <a:lstStyle/>
          <a:p>
            <a:r>
              <a:rPr lang="en-GB" dirty="0">
                <a:solidFill>
                  <a:schemeClr val="tx2"/>
                </a:solidFill>
              </a:rPr>
              <a:t>Why Brand alignment with </a:t>
            </a:r>
            <a:br>
              <a:rPr lang="en-GB" dirty="0">
                <a:solidFill>
                  <a:schemeClr val="tx2"/>
                </a:solidFill>
              </a:rPr>
            </a:br>
            <a:r>
              <a:rPr lang="en-GB" dirty="0">
                <a:solidFill>
                  <a:schemeClr val="tx2"/>
                </a:solidFill>
              </a:rPr>
              <a:t>T-L is so important</a:t>
            </a:r>
          </a:p>
        </p:txBody>
      </p:sp>
      <p:sp>
        <p:nvSpPr>
          <p:cNvPr id="4" name="Slide Number Placeholder 3"/>
          <p:cNvSpPr>
            <a:spLocks noGrp="1"/>
          </p:cNvSpPr>
          <p:nvPr>
            <p:ph type="sldNum" sz="quarter" idx="12"/>
          </p:nvPr>
        </p:nvSpPr>
        <p:spPr/>
        <p:txBody>
          <a:bodyPr/>
          <a:lstStyle/>
          <a:p>
            <a:fld id="{7CF2475B-5A5B-48B9-98CC-A80CFD20223A}" type="slidenum">
              <a:rPr lang="en-GB" smtClean="0"/>
              <a:pPr/>
              <a:t>20</a:t>
            </a:fld>
            <a:endParaRPr lang="en-GB" dirty="0"/>
          </a:p>
        </p:txBody>
      </p:sp>
      <p:sp>
        <p:nvSpPr>
          <p:cNvPr id="6" name="Content Placeholder 5">
            <a:extLst>
              <a:ext uri="{FF2B5EF4-FFF2-40B4-BE49-F238E27FC236}">
                <a16:creationId xmlns:a16="http://schemas.microsoft.com/office/drawing/2014/main" id="{AD2C8B07-3941-BC42-BB49-F02DAC63EE3E}"/>
              </a:ext>
            </a:extLst>
          </p:cNvPr>
          <p:cNvSpPr>
            <a:spLocks noGrp="1"/>
          </p:cNvSpPr>
          <p:nvPr>
            <p:ph idx="1"/>
          </p:nvPr>
        </p:nvSpPr>
        <p:spPr/>
        <p:txBody>
          <a:bodyPr/>
          <a:lstStyle/>
          <a:p>
            <a:pPr>
              <a:buFont typeface="Wingdings" panose="05000000000000000000" pitchFamily="2" charset="2"/>
              <a:buChar char="§"/>
            </a:pPr>
            <a:r>
              <a:rPr lang="en-US" dirty="0"/>
              <a:t>Membership of T-L is limited to a very small number of highly talented Independents</a:t>
            </a:r>
          </a:p>
          <a:p>
            <a:pPr>
              <a:buFont typeface="Wingdings" panose="05000000000000000000" pitchFamily="2" charset="2"/>
              <a:buChar char="§"/>
            </a:pPr>
            <a:r>
              <a:rPr lang="en-US" dirty="0"/>
              <a:t>If you are asked to meet a potential client you will already be perceived as special</a:t>
            </a:r>
          </a:p>
          <a:p>
            <a:pPr>
              <a:buFont typeface="Wingdings" panose="05000000000000000000" pitchFamily="2" charset="2"/>
              <a:buChar char="§"/>
            </a:pPr>
            <a:r>
              <a:rPr lang="en-US" dirty="0"/>
              <a:t>If you have the T-L brand values and then bring your aligned specialist skills, knowledge and experience, then;</a:t>
            </a:r>
          </a:p>
          <a:p>
            <a:pPr>
              <a:buFont typeface="Wingdings" panose="05000000000000000000" pitchFamily="2" charset="2"/>
              <a:buChar char="§"/>
            </a:pPr>
            <a:r>
              <a:rPr lang="en-US" dirty="0"/>
              <a:t>In the language of synergy 1+1 = 3</a:t>
            </a:r>
          </a:p>
        </p:txBody>
      </p:sp>
    </p:spTree>
    <p:extLst>
      <p:ext uri="{BB962C8B-B14F-4D97-AF65-F5344CB8AC3E}">
        <p14:creationId xmlns:p14="http://schemas.microsoft.com/office/powerpoint/2010/main" val="2450063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F2475B-5A5B-48B9-98CC-A80CFD20223A}" type="slidenum">
              <a:rPr lang="en-GB" smtClean="0"/>
              <a:pPr/>
              <a:t>21</a:t>
            </a:fld>
            <a:endParaRPr lang="en-GB" dirty="0"/>
          </a:p>
        </p:txBody>
      </p:sp>
      <p:pic>
        <p:nvPicPr>
          <p:cNvPr id="1026" name="Picture 2" descr="Why Identifying 'Good or Bad' is Not Enough - Intezer">
            <a:extLst>
              <a:ext uri="{FF2B5EF4-FFF2-40B4-BE49-F238E27FC236}">
                <a16:creationId xmlns:a16="http://schemas.microsoft.com/office/drawing/2014/main" id="{7E95DC41-2066-EE40-A963-885DB4ADD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7032"/>
            <a:ext cx="9144000"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uide to ace-ing social media | The Drum">
            <a:extLst>
              <a:ext uri="{FF2B5EF4-FFF2-40B4-BE49-F238E27FC236}">
                <a16:creationId xmlns:a16="http://schemas.microsoft.com/office/drawing/2014/main" id="{7DEA83EB-0A9E-A948-8D44-3273F41BA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3119"/>
            <a:ext cx="9324528" cy="3750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579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F2475B-5A5B-48B9-98CC-A80CFD20223A}" type="slidenum">
              <a:rPr lang="en-GB" smtClean="0"/>
              <a:pPr/>
              <a:t>22</a:t>
            </a:fld>
            <a:endParaRPr lang="en-GB" dirty="0"/>
          </a:p>
        </p:txBody>
      </p:sp>
      <p:pic>
        <p:nvPicPr>
          <p:cNvPr id="2052" name="Picture 4">
            <a:extLst>
              <a:ext uri="{FF2B5EF4-FFF2-40B4-BE49-F238E27FC236}">
                <a16:creationId xmlns:a16="http://schemas.microsoft.com/office/drawing/2014/main" id="{6ABF1084-6335-AC44-BA85-F5A699A5F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92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F2475B-5A5B-48B9-98CC-A80CFD20223A}" type="slidenum">
              <a:rPr lang="en-GB" smtClean="0"/>
              <a:pPr/>
              <a:t>23</a:t>
            </a:fld>
            <a:endParaRPr lang="en-GB" dirty="0"/>
          </a:p>
        </p:txBody>
      </p:sp>
      <p:pic>
        <p:nvPicPr>
          <p:cNvPr id="2" name="Picture 1">
            <a:extLst>
              <a:ext uri="{FF2B5EF4-FFF2-40B4-BE49-F238E27FC236}">
                <a16:creationId xmlns:a16="http://schemas.microsoft.com/office/drawing/2014/main" id="{F3DB2ADD-7357-3047-BD69-84AE9EE2EAAC}"/>
              </a:ext>
            </a:extLst>
          </p:cNvPr>
          <p:cNvPicPr>
            <a:picLocks noChangeAspect="1"/>
          </p:cNvPicPr>
          <p:nvPr/>
        </p:nvPicPr>
        <p:blipFill>
          <a:blip r:embed="rId3"/>
          <a:stretch>
            <a:fillRect/>
          </a:stretch>
        </p:blipFill>
        <p:spPr>
          <a:xfrm>
            <a:off x="-14808" y="0"/>
            <a:ext cx="9209972" cy="6858000"/>
          </a:xfrm>
          <a:prstGeom prst="rect">
            <a:avLst/>
          </a:prstGeom>
        </p:spPr>
      </p:pic>
    </p:spTree>
    <p:extLst>
      <p:ext uri="{BB962C8B-B14F-4D97-AF65-F5344CB8AC3E}">
        <p14:creationId xmlns:p14="http://schemas.microsoft.com/office/powerpoint/2010/main" val="3679414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F2475B-5A5B-48B9-98CC-A80CFD20223A}" type="slidenum">
              <a:rPr lang="en-GB" smtClean="0"/>
              <a:pPr/>
              <a:t>24</a:t>
            </a:fld>
            <a:endParaRPr lang="en-GB" dirty="0"/>
          </a:p>
        </p:txBody>
      </p:sp>
      <p:sp>
        <p:nvSpPr>
          <p:cNvPr id="2" name="TextBox 1">
            <a:extLst>
              <a:ext uri="{FF2B5EF4-FFF2-40B4-BE49-F238E27FC236}">
                <a16:creationId xmlns:a16="http://schemas.microsoft.com/office/drawing/2014/main" id="{22E26ECE-129F-CB4B-BB76-E2D52F1D736F}"/>
              </a:ext>
            </a:extLst>
          </p:cNvPr>
          <p:cNvSpPr txBox="1"/>
          <p:nvPr/>
        </p:nvSpPr>
        <p:spPr>
          <a:xfrm>
            <a:off x="611560" y="1700808"/>
            <a:ext cx="7704856" cy="1754326"/>
          </a:xfrm>
          <a:prstGeom prst="rect">
            <a:avLst/>
          </a:prstGeom>
          <a:noFill/>
        </p:spPr>
        <p:txBody>
          <a:bodyPr wrap="square" rtlCol="0">
            <a:spAutoFit/>
          </a:bodyPr>
          <a:lstStyle/>
          <a:p>
            <a:r>
              <a:rPr lang="en-US" sz="3600" b="1" dirty="0"/>
              <a:t>About 45% of LinkedIn article readers are in upper-level positions (managers, VPs, Directors, C-level).</a:t>
            </a:r>
          </a:p>
        </p:txBody>
      </p:sp>
    </p:spTree>
    <p:extLst>
      <p:ext uri="{BB962C8B-B14F-4D97-AF65-F5344CB8AC3E}">
        <p14:creationId xmlns:p14="http://schemas.microsoft.com/office/powerpoint/2010/main" val="2444478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19056" cy="1143000"/>
          </a:xfrm>
        </p:spPr>
        <p:txBody>
          <a:bodyPr>
            <a:normAutofit fontScale="90000"/>
          </a:bodyPr>
          <a:lstStyle/>
          <a:p>
            <a:r>
              <a:rPr lang="en-GB" b="1">
                <a:solidFill>
                  <a:schemeClr val="tx2"/>
                </a:solidFill>
              </a:rPr>
              <a:t>Social Media – Pros and Cons</a:t>
            </a:r>
            <a:endParaRPr lang="en-GB" b="1" dirty="0">
              <a:solidFill>
                <a:schemeClr val="tx2"/>
              </a:solidFill>
            </a:endParaRPr>
          </a:p>
        </p:txBody>
      </p:sp>
      <p:sp>
        <p:nvSpPr>
          <p:cNvPr id="3" name="Content Placeholder 2"/>
          <p:cNvSpPr>
            <a:spLocks noGrp="1"/>
          </p:cNvSpPr>
          <p:nvPr>
            <p:ph idx="1"/>
          </p:nvPr>
        </p:nvSpPr>
        <p:spPr>
          <a:xfrm>
            <a:off x="390144" y="1627844"/>
            <a:ext cx="8229600" cy="4525963"/>
          </a:xfrm>
        </p:spPr>
        <p:txBody>
          <a:bodyPr>
            <a:normAutofit/>
          </a:bodyPr>
          <a:lstStyle/>
          <a:p>
            <a:pPr marL="0" indent="0">
              <a:buNone/>
            </a:pPr>
            <a:r>
              <a:rPr lang="en-GB" b="1">
                <a:solidFill>
                  <a:schemeClr val="tx2"/>
                </a:solidFill>
              </a:rPr>
              <a:t>Pros:</a:t>
            </a:r>
          </a:p>
          <a:p>
            <a:pPr>
              <a:buFont typeface="Wingdings" panose="05000000000000000000" pitchFamily="2" charset="2"/>
              <a:buChar char="§"/>
            </a:pPr>
            <a:r>
              <a:rPr lang="en-GB">
                <a:solidFill>
                  <a:schemeClr val="tx2"/>
                </a:solidFill>
              </a:rPr>
              <a:t>Exposure to large audiences</a:t>
            </a:r>
          </a:p>
          <a:p>
            <a:pPr>
              <a:buFont typeface="Wingdings" panose="05000000000000000000" pitchFamily="2" charset="2"/>
              <a:buChar char="§"/>
            </a:pPr>
            <a:r>
              <a:rPr lang="en-GB">
                <a:solidFill>
                  <a:schemeClr val="tx2"/>
                </a:solidFill>
              </a:rPr>
              <a:t>Two way communications – Builds relationships and loyalty</a:t>
            </a:r>
          </a:p>
          <a:p>
            <a:pPr>
              <a:buFont typeface="Wingdings" panose="05000000000000000000" pitchFamily="2" charset="2"/>
              <a:buChar char="§"/>
            </a:pPr>
            <a:r>
              <a:rPr lang="en-GB">
                <a:solidFill>
                  <a:schemeClr val="tx2"/>
                </a:solidFill>
              </a:rPr>
              <a:t>Real time feedback – Marketplace insights</a:t>
            </a:r>
          </a:p>
          <a:p>
            <a:pPr>
              <a:buFont typeface="Wingdings" panose="05000000000000000000" pitchFamily="2" charset="2"/>
              <a:buChar char="§"/>
            </a:pPr>
            <a:r>
              <a:rPr lang="en-GB">
                <a:solidFill>
                  <a:schemeClr val="tx2"/>
                </a:solidFill>
              </a:rPr>
              <a:t>Cheap compared with traditional marketing</a:t>
            </a:r>
            <a:endParaRPr lang="en-GB" dirty="0">
              <a:solidFill>
                <a:schemeClr val="tx2"/>
              </a:solidFill>
            </a:endParaRPr>
          </a:p>
        </p:txBody>
      </p:sp>
      <p:sp>
        <p:nvSpPr>
          <p:cNvPr id="4" name="Slide Number Placeholder 3"/>
          <p:cNvSpPr>
            <a:spLocks noGrp="1"/>
          </p:cNvSpPr>
          <p:nvPr>
            <p:ph type="sldNum" sz="quarter" idx="12"/>
          </p:nvPr>
        </p:nvSpPr>
        <p:spPr/>
        <p:txBody>
          <a:bodyPr/>
          <a:lstStyle/>
          <a:p>
            <a:fld id="{7CF2475B-5A5B-48B9-98CC-A80CFD20223A}" type="slidenum">
              <a:rPr lang="en-GB" smtClean="0"/>
              <a:pPr/>
              <a:t>25</a:t>
            </a:fld>
            <a:endParaRPr lang="en-GB" dirty="0"/>
          </a:p>
        </p:txBody>
      </p:sp>
    </p:spTree>
    <p:extLst>
      <p:ext uri="{BB962C8B-B14F-4D97-AF65-F5344CB8AC3E}">
        <p14:creationId xmlns:p14="http://schemas.microsoft.com/office/powerpoint/2010/main" val="1443878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91064" cy="1143000"/>
          </a:xfrm>
        </p:spPr>
        <p:txBody>
          <a:bodyPr>
            <a:normAutofit fontScale="90000"/>
          </a:bodyPr>
          <a:lstStyle/>
          <a:p>
            <a:r>
              <a:rPr lang="en-GB" b="1" dirty="0">
                <a:solidFill>
                  <a:schemeClr val="tx2"/>
                </a:solidFill>
              </a:rPr>
              <a:t>Social Media – Pros and Cons</a:t>
            </a:r>
          </a:p>
        </p:txBody>
      </p:sp>
      <p:sp>
        <p:nvSpPr>
          <p:cNvPr id="3" name="Content Placeholder 2"/>
          <p:cNvSpPr>
            <a:spLocks noGrp="1"/>
          </p:cNvSpPr>
          <p:nvPr>
            <p:ph idx="1"/>
          </p:nvPr>
        </p:nvSpPr>
        <p:spPr/>
        <p:txBody>
          <a:bodyPr>
            <a:normAutofit/>
          </a:bodyPr>
          <a:lstStyle/>
          <a:p>
            <a:pPr marL="0" indent="0">
              <a:buNone/>
            </a:pPr>
            <a:r>
              <a:rPr lang="en-GB" b="1" dirty="0">
                <a:solidFill>
                  <a:schemeClr val="tx2"/>
                </a:solidFill>
              </a:rPr>
              <a:t>Cons:</a:t>
            </a:r>
          </a:p>
          <a:p>
            <a:pPr>
              <a:buFont typeface="Wingdings" panose="05000000000000000000" pitchFamily="2" charset="2"/>
              <a:buChar char="§"/>
            </a:pPr>
            <a:r>
              <a:rPr lang="en-GB" dirty="0">
                <a:solidFill>
                  <a:schemeClr val="tx2"/>
                </a:solidFill>
              </a:rPr>
              <a:t>Loss of Control – Brands can be irrevocably damaged</a:t>
            </a:r>
          </a:p>
          <a:p>
            <a:pPr>
              <a:buFont typeface="Wingdings" panose="05000000000000000000" pitchFamily="2" charset="2"/>
              <a:buChar char="§"/>
            </a:pPr>
            <a:r>
              <a:rPr lang="en-GB" dirty="0">
                <a:solidFill>
                  <a:schemeClr val="tx2"/>
                </a:solidFill>
              </a:rPr>
              <a:t>Attracts negative users intent on harming your Brand</a:t>
            </a:r>
          </a:p>
          <a:p>
            <a:pPr>
              <a:buFont typeface="Wingdings" panose="05000000000000000000" pitchFamily="2" charset="2"/>
              <a:buChar char="§"/>
            </a:pPr>
            <a:r>
              <a:rPr lang="en-GB" dirty="0">
                <a:solidFill>
                  <a:schemeClr val="tx2"/>
                </a:solidFill>
              </a:rPr>
              <a:t>Time consuming</a:t>
            </a:r>
          </a:p>
          <a:p>
            <a:pPr>
              <a:buFont typeface="Wingdings" panose="05000000000000000000" pitchFamily="2" charset="2"/>
              <a:buChar char="§"/>
            </a:pPr>
            <a:r>
              <a:rPr lang="en-GB" dirty="0">
                <a:solidFill>
                  <a:schemeClr val="tx2"/>
                </a:solidFill>
              </a:rPr>
              <a:t>ROI hard to measure accurately</a:t>
            </a:r>
          </a:p>
          <a:p>
            <a:pPr>
              <a:buFont typeface="Wingdings" panose="05000000000000000000" pitchFamily="2" charset="2"/>
              <a:buChar char="§"/>
            </a:pPr>
            <a:r>
              <a:rPr lang="en-GB" dirty="0">
                <a:solidFill>
                  <a:schemeClr val="tx2"/>
                </a:solidFill>
              </a:rPr>
              <a:t>Prone to security breaches</a:t>
            </a:r>
          </a:p>
        </p:txBody>
      </p:sp>
      <p:sp>
        <p:nvSpPr>
          <p:cNvPr id="4" name="Slide Number Placeholder 3"/>
          <p:cNvSpPr>
            <a:spLocks noGrp="1"/>
          </p:cNvSpPr>
          <p:nvPr>
            <p:ph type="sldNum" sz="quarter" idx="12"/>
          </p:nvPr>
        </p:nvSpPr>
        <p:spPr/>
        <p:txBody>
          <a:bodyPr/>
          <a:lstStyle/>
          <a:p>
            <a:fld id="{7CF2475B-5A5B-48B9-98CC-A80CFD20223A}" type="slidenum">
              <a:rPr lang="en-GB" smtClean="0"/>
              <a:pPr/>
              <a:t>26</a:t>
            </a:fld>
            <a:endParaRPr lang="en-GB" dirty="0"/>
          </a:p>
        </p:txBody>
      </p:sp>
    </p:spTree>
    <p:extLst>
      <p:ext uri="{BB962C8B-B14F-4D97-AF65-F5344CB8AC3E}">
        <p14:creationId xmlns:p14="http://schemas.microsoft.com/office/powerpoint/2010/main" val="2187655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07088" cy="1143000"/>
          </a:xfrm>
        </p:spPr>
        <p:txBody>
          <a:bodyPr>
            <a:normAutofit fontScale="90000"/>
          </a:bodyPr>
          <a:lstStyle/>
          <a:p>
            <a:r>
              <a:rPr lang="en-GB" b="1" dirty="0">
                <a:solidFill>
                  <a:schemeClr val="tx2"/>
                </a:solidFill>
              </a:rPr>
              <a:t>Who really controls your Brand on Social Media?</a:t>
            </a:r>
          </a:p>
        </p:txBody>
      </p:sp>
      <p:sp>
        <p:nvSpPr>
          <p:cNvPr id="4" name="Slide Number Placeholder 3"/>
          <p:cNvSpPr>
            <a:spLocks noGrp="1"/>
          </p:cNvSpPr>
          <p:nvPr>
            <p:ph type="sldNum" sz="quarter" idx="12"/>
          </p:nvPr>
        </p:nvSpPr>
        <p:spPr/>
        <p:txBody>
          <a:bodyPr/>
          <a:lstStyle/>
          <a:p>
            <a:fld id="{7CF2475B-5A5B-48B9-98CC-A80CFD20223A}" type="slidenum">
              <a:rPr lang="en-GB" smtClean="0"/>
              <a:pPr/>
              <a:t>27</a:t>
            </a:fld>
            <a:endParaRPr lang="en-GB" dirty="0"/>
          </a:p>
        </p:txBody>
      </p:sp>
      <p:pic>
        <p:nvPicPr>
          <p:cNvPr id="7172" name="Picture 4">
            <a:extLst>
              <a:ext uri="{FF2B5EF4-FFF2-40B4-BE49-F238E27FC236}">
                <a16:creationId xmlns:a16="http://schemas.microsoft.com/office/drawing/2014/main" id="{669FCAF3-A94F-7547-A941-17A3D3012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6171"/>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157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F2475B-5A5B-48B9-98CC-A80CFD20223A}" type="slidenum">
              <a:rPr lang="en-GB" smtClean="0"/>
              <a:pPr/>
              <a:t>28</a:t>
            </a:fld>
            <a:endParaRPr lang="en-GB" dirty="0"/>
          </a:p>
        </p:txBody>
      </p:sp>
      <p:pic>
        <p:nvPicPr>
          <p:cNvPr id="5124" name="Picture 4" descr="Dove logo and symbol, meaning, history, PNG">
            <a:extLst>
              <a:ext uri="{FF2B5EF4-FFF2-40B4-BE49-F238E27FC236}">
                <a16:creationId xmlns:a16="http://schemas.microsoft.com/office/drawing/2014/main" id="{FC2F0654-1257-B742-BB1F-784439F2A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240" y="1340768"/>
            <a:ext cx="6585520" cy="3687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433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solidFill>
              </a:rPr>
              <a:t>Social media fail example</a:t>
            </a:r>
          </a:p>
        </p:txBody>
      </p:sp>
      <p:sp>
        <p:nvSpPr>
          <p:cNvPr id="4" name="Slide Number Placeholder 3"/>
          <p:cNvSpPr>
            <a:spLocks noGrp="1"/>
          </p:cNvSpPr>
          <p:nvPr>
            <p:ph type="sldNum" sz="quarter" idx="12"/>
          </p:nvPr>
        </p:nvSpPr>
        <p:spPr/>
        <p:txBody>
          <a:bodyPr/>
          <a:lstStyle/>
          <a:p>
            <a:fld id="{7CF2475B-5A5B-48B9-98CC-A80CFD20223A}" type="slidenum">
              <a:rPr lang="en-GB" smtClean="0"/>
              <a:pPr/>
              <a:t>29</a:t>
            </a:fld>
            <a:endParaRPr lang="en-GB" dirty="0"/>
          </a:p>
        </p:txBody>
      </p:sp>
      <p:pic>
        <p:nvPicPr>
          <p:cNvPr id="5122" name="Picture 2" descr="social-fail-dove">
            <a:extLst>
              <a:ext uri="{FF2B5EF4-FFF2-40B4-BE49-F238E27FC236}">
                <a16:creationId xmlns:a16="http://schemas.microsoft.com/office/drawing/2014/main" id="{F4C97E9D-CD92-C648-A8C9-BECAF8691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0"/>
            <a:ext cx="69675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753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1632"/>
            <a:ext cx="8229600" cy="1143000"/>
          </a:xfrm>
        </p:spPr>
        <p:txBody>
          <a:bodyPr>
            <a:normAutofit fontScale="90000"/>
          </a:bodyPr>
          <a:lstStyle/>
          <a:p>
            <a:r>
              <a:rPr lang="en-GB" b="1" dirty="0">
                <a:solidFill>
                  <a:srgbClr val="002060"/>
                </a:solidFill>
              </a:rPr>
              <a:t>What You Need to Take Away Today</a:t>
            </a:r>
          </a:p>
        </p:txBody>
      </p:sp>
      <p:sp>
        <p:nvSpPr>
          <p:cNvPr id="3" name="Content Placeholder 2"/>
          <p:cNvSpPr>
            <a:spLocks noGrp="1"/>
          </p:cNvSpPr>
          <p:nvPr>
            <p:ph idx="1"/>
          </p:nvPr>
        </p:nvSpPr>
        <p:spPr>
          <a:xfrm>
            <a:off x="457200" y="2104256"/>
            <a:ext cx="8229600" cy="3845024"/>
          </a:xfrm>
        </p:spPr>
        <p:txBody>
          <a:bodyPr/>
          <a:lstStyle/>
          <a:p>
            <a:pPr marL="514350" indent="-514350">
              <a:buFont typeface="+mj-lt"/>
              <a:buAutoNum type="arabicPeriod"/>
            </a:pPr>
            <a:r>
              <a:rPr lang="en-GB" dirty="0">
                <a:solidFill>
                  <a:srgbClr val="002060"/>
                </a:solidFill>
              </a:rPr>
              <a:t>Why you need a Brand with clearly defined ethos and values</a:t>
            </a:r>
          </a:p>
          <a:p>
            <a:pPr marL="514350" indent="-514350">
              <a:buFont typeface="+mj-lt"/>
              <a:buAutoNum type="arabicPeriod"/>
            </a:pPr>
            <a:r>
              <a:rPr lang="en-GB" dirty="0">
                <a:solidFill>
                  <a:srgbClr val="002060"/>
                </a:solidFill>
              </a:rPr>
              <a:t>As a Member your Brand must be consistent with T-L’s</a:t>
            </a:r>
          </a:p>
          <a:p>
            <a:pPr marL="514350" indent="-514350">
              <a:buFont typeface="+mj-lt"/>
              <a:buAutoNum type="arabicPeriod"/>
            </a:pPr>
            <a:r>
              <a:rPr lang="en-GB" dirty="0">
                <a:solidFill>
                  <a:srgbClr val="002060"/>
                </a:solidFill>
              </a:rPr>
              <a:t>Your Website, LinkedIn, social media and all marketing and sales collateral etc. should reflect and represent your Brand</a:t>
            </a:r>
          </a:p>
        </p:txBody>
      </p:sp>
      <p:sp>
        <p:nvSpPr>
          <p:cNvPr id="4" name="Slide Number Placeholder 3"/>
          <p:cNvSpPr>
            <a:spLocks noGrp="1"/>
          </p:cNvSpPr>
          <p:nvPr>
            <p:ph type="sldNum" sz="quarter" idx="12"/>
          </p:nvPr>
        </p:nvSpPr>
        <p:spPr/>
        <p:txBody>
          <a:bodyPr/>
          <a:lstStyle/>
          <a:p>
            <a:fld id="{7CF2475B-5A5B-48B9-98CC-A80CFD20223A}" type="slidenum">
              <a:rPr lang="en-GB" smtClean="0"/>
              <a:pPr/>
              <a:t>3</a:t>
            </a:fld>
            <a:endParaRPr lang="en-GB" dirty="0"/>
          </a:p>
        </p:txBody>
      </p:sp>
    </p:spTree>
    <p:extLst>
      <p:ext uri="{BB962C8B-B14F-4D97-AF65-F5344CB8AC3E}">
        <p14:creationId xmlns:p14="http://schemas.microsoft.com/office/powerpoint/2010/main" val="1343194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97802"/>
            <a:ext cx="6624736" cy="1143000"/>
          </a:xfrm>
        </p:spPr>
        <p:txBody>
          <a:bodyPr anchor="ctr">
            <a:normAutofit/>
          </a:bodyPr>
          <a:lstStyle/>
          <a:p>
            <a:pPr>
              <a:lnSpc>
                <a:spcPct val="90000"/>
              </a:lnSpc>
            </a:pPr>
            <a:r>
              <a:rPr lang="en-GB" sz="3700" b="1" dirty="0"/>
              <a:t>Rational vs Emotional decisions and how Brand plays a part</a:t>
            </a:r>
          </a:p>
        </p:txBody>
      </p:sp>
      <p:pic>
        <p:nvPicPr>
          <p:cNvPr id="13314" name="Picture 2" descr="All the things I've never said...: Head vs. Heart">
            <a:extLst>
              <a:ext uri="{FF2B5EF4-FFF2-40B4-BE49-F238E27FC236}">
                <a16:creationId xmlns:a16="http://schemas.microsoft.com/office/drawing/2014/main" id="{9533C962-E048-7E47-9F63-51EF8FF7FB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35162" y="1600200"/>
            <a:ext cx="3473676" cy="4525963"/>
          </a:xfrm>
          <a:prstGeom prst="rect">
            <a:avLst/>
          </a:prstGeom>
          <a:solidFill>
            <a:srgbClr val="FFFFFF"/>
          </a:solidFill>
        </p:spPr>
      </p:pic>
      <p:sp>
        <p:nvSpPr>
          <p:cNvPr id="4" name="Slide Number Placeholder 3"/>
          <p:cNvSpPr>
            <a:spLocks noGrp="1"/>
          </p:cNvSpPr>
          <p:nvPr>
            <p:ph type="sldNum" sz="quarter" idx="12"/>
          </p:nvPr>
        </p:nvSpPr>
        <p:spPr>
          <a:xfrm>
            <a:off x="6553200" y="6356350"/>
            <a:ext cx="2133600" cy="365125"/>
          </a:xfrm>
        </p:spPr>
        <p:txBody>
          <a:bodyPr anchor="ctr">
            <a:normAutofit/>
          </a:bodyPr>
          <a:lstStyle/>
          <a:p>
            <a:pPr>
              <a:spcAft>
                <a:spcPts val="600"/>
              </a:spcAft>
            </a:pPr>
            <a:fld id="{7CF2475B-5A5B-48B9-98CC-A80CFD20223A}" type="slidenum">
              <a:rPr lang="en-GB" smtClean="0"/>
              <a:pPr>
                <a:spcAft>
                  <a:spcPts val="600"/>
                </a:spcAft>
              </a:pPr>
              <a:t>30</a:t>
            </a:fld>
            <a:endParaRPr lang="en-GB"/>
          </a:p>
        </p:txBody>
      </p:sp>
    </p:spTree>
    <p:extLst>
      <p:ext uri="{BB962C8B-B14F-4D97-AF65-F5344CB8AC3E}">
        <p14:creationId xmlns:p14="http://schemas.microsoft.com/office/powerpoint/2010/main" val="1198715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solidFill>
              </a:rPr>
              <a:t>The Car You Drive!</a:t>
            </a:r>
          </a:p>
        </p:txBody>
      </p:sp>
      <p:sp>
        <p:nvSpPr>
          <p:cNvPr id="3" name="Content Placeholder 2"/>
          <p:cNvSpPr>
            <a:spLocks noGrp="1"/>
          </p:cNvSpPr>
          <p:nvPr>
            <p:ph idx="1"/>
          </p:nvPr>
        </p:nvSpPr>
        <p:spPr/>
        <p:txBody>
          <a:bodyPr>
            <a:normAutofit/>
          </a:bodyPr>
          <a:lstStyle/>
          <a:p>
            <a:pPr marL="0" indent="0">
              <a:buNone/>
            </a:pPr>
            <a:r>
              <a:rPr lang="en-GB" dirty="0">
                <a:solidFill>
                  <a:schemeClr val="tx2"/>
                </a:solidFill>
              </a:rPr>
              <a:t>You can tell a lot about people by the car they drive.  </a:t>
            </a:r>
          </a:p>
          <a:p>
            <a:pPr marL="0" indent="0">
              <a:buNone/>
            </a:pPr>
            <a:r>
              <a:rPr lang="en-GB" dirty="0">
                <a:solidFill>
                  <a:schemeClr val="tx2"/>
                </a:solidFill>
              </a:rPr>
              <a:t>So I would like you to self analyse and answer the following questions</a:t>
            </a:r>
          </a:p>
          <a:p>
            <a:pPr>
              <a:buFont typeface="Wingdings" panose="05000000000000000000" pitchFamily="2" charset="2"/>
              <a:buChar char="§"/>
            </a:pPr>
            <a:r>
              <a:rPr lang="en-GB" dirty="0">
                <a:solidFill>
                  <a:schemeClr val="tx2"/>
                </a:solidFill>
              </a:rPr>
              <a:t>What make of car do you drive?</a:t>
            </a:r>
          </a:p>
          <a:p>
            <a:pPr>
              <a:buFont typeface="Wingdings" panose="05000000000000000000" pitchFamily="2" charset="2"/>
              <a:buChar char="§"/>
            </a:pPr>
            <a:r>
              <a:rPr lang="en-GB" dirty="0">
                <a:solidFill>
                  <a:schemeClr val="tx2"/>
                </a:solidFill>
              </a:rPr>
              <a:t>What is you rational explanation?</a:t>
            </a:r>
          </a:p>
          <a:p>
            <a:pPr>
              <a:buFont typeface="Wingdings" panose="05000000000000000000" pitchFamily="2" charset="2"/>
              <a:buChar char="§"/>
            </a:pPr>
            <a:r>
              <a:rPr lang="en-GB" dirty="0">
                <a:solidFill>
                  <a:schemeClr val="tx2"/>
                </a:solidFill>
              </a:rPr>
              <a:t>What is your real (emotional ) reason?</a:t>
            </a:r>
          </a:p>
          <a:p>
            <a:endParaRPr lang="en-GB" dirty="0">
              <a:solidFill>
                <a:schemeClr val="tx2"/>
              </a:solidFill>
            </a:endParaRPr>
          </a:p>
          <a:p>
            <a:endParaRPr lang="en-GB" dirty="0"/>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31</a:t>
            </a:fld>
            <a:endParaRPr lang="en-GB" dirty="0"/>
          </a:p>
        </p:txBody>
      </p:sp>
    </p:spTree>
    <p:extLst>
      <p:ext uri="{BB962C8B-B14F-4D97-AF65-F5344CB8AC3E}">
        <p14:creationId xmlns:p14="http://schemas.microsoft.com/office/powerpoint/2010/main" val="3154561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47048" cy="1143000"/>
          </a:xfrm>
        </p:spPr>
        <p:txBody>
          <a:bodyPr>
            <a:normAutofit fontScale="90000"/>
          </a:bodyPr>
          <a:lstStyle/>
          <a:p>
            <a:r>
              <a:rPr lang="en-GB" b="1" dirty="0">
                <a:solidFill>
                  <a:schemeClr val="tx2"/>
                </a:solidFill>
              </a:rPr>
              <a:t>Why the Brand is crucial to winning projects</a:t>
            </a:r>
          </a:p>
        </p:txBody>
      </p:sp>
      <p:sp>
        <p:nvSpPr>
          <p:cNvPr id="3" name="Content Placeholder 2"/>
          <p:cNvSpPr>
            <a:spLocks noGrp="1"/>
          </p:cNvSpPr>
          <p:nvPr>
            <p:ph idx="1"/>
          </p:nvPr>
        </p:nvSpPr>
        <p:spPr/>
        <p:txBody>
          <a:bodyPr>
            <a:normAutofit/>
          </a:bodyPr>
          <a:lstStyle/>
          <a:p>
            <a:r>
              <a:rPr lang="en-GB" dirty="0">
                <a:solidFill>
                  <a:schemeClr val="tx2"/>
                </a:solidFill>
              </a:rPr>
              <a:t>Humans make many decisions based on the emotional reactions and then post rationalise it</a:t>
            </a:r>
          </a:p>
          <a:p>
            <a:r>
              <a:rPr lang="en-GB" dirty="0">
                <a:solidFill>
                  <a:schemeClr val="tx2"/>
                </a:solidFill>
              </a:rPr>
              <a:t>Your brand ‘s emotional aspects will address the client’s important Psychological needs</a:t>
            </a:r>
          </a:p>
          <a:p>
            <a:r>
              <a:rPr lang="en-GB" dirty="0">
                <a:solidFill>
                  <a:schemeClr val="tx2"/>
                </a:solidFill>
              </a:rPr>
              <a:t>A big part of the decision will be made on the Brand before you ever meet.</a:t>
            </a:r>
          </a:p>
          <a:p>
            <a:endParaRPr lang="en-GB" dirty="0"/>
          </a:p>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32</a:t>
            </a:fld>
            <a:endParaRPr lang="en-GB" dirty="0"/>
          </a:p>
        </p:txBody>
      </p:sp>
    </p:spTree>
    <p:extLst>
      <p:ext uri="{BB962C8B-B14F-4D97-AF65-F5344CB8AC3E}">
        <p14:creationId xmlns:p14="http://schemas.microsoft.com/office/powerpoint/2010/main" val="3599320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6768752" cy="1143000"/>
          </a:xfrm>
        </p:spPr>
        <p:txBody>
          <a:bodyPr>
            <a:normAutofit fontScale="90000"/>
          </a:bodyPr>
          <a:lstStyle/>
          <a:p>
            <a:r>
              <a:rPr lang="en-GB" b="1" dirty="0">
                <a:solidFill>
                  <a:schemeClr val="tx2"/>
                </a:solidFill>
              </a:rPr>
              <a:t>Where should your brand be?</a:t>
            </a:r>
          </a:p>
        </p:txBody>
      </p:sp>
      <p:sp>
        <p:nvSpPr>
          <p:cNvPr id="4" name="Slide Number Placeholder 3"/>
          <p:cNvSpPr>
            <a:spLocks noGrp="1"/>
          </p:cNvSpPr>
          <p:nvPr>
            <p:ph type="sldNum" sz="quarter" idx="12"/>
          </p:nvPr>
        </p:nvSpPr>
        <p:spPr/>
        <p:txBody>
          <a:bodyPr/>
          <a:lstStyle/>
          <a:p>
            <a:fld id="{7CF2475B-5A5B-48B9-98CC-A80CFD20223A}" type="slidenum">
              <a:rPr lang="en-GB" smtClean="0"/>
              <a:pPr/>
              <a:t>33</a:t>
            </a:fld>
            <a:endParaRPr lang="en-GB" dirty="0"/>
          </a:p>
        </p:txBody>
      </p:sp>
      <p:pic>
        <p:nvPicPr>
          <p:cNvPr id="8194" name="Picture 2" descr="Social Media: The Future of Business Connectivity">
            <a:extLst>
              <a:ext uri="{FF2B5EF4-FFF2-40B4-BE49-F238E27FC236}">
                <a16:creationId xmlns:a16="http://schemas.microsoft.com/office/drawing/2014/main" id="{987ECF50-3C5E-294B-BB8E-C67DE703C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4" y="1410869"/>
            <a:ext cx="9324528" cy="5827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314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34</a:t>
            </a:fld>
            <a:endParaRPr lang="en-GB" dirty="0"/>
          </a:p>
        </p:txBody>
      </p:sp>
      <p:pic>
        <p:nvPicPr>
          <p:cNvPr id="9218" name="Picture 2" descr="GoPro logo and symbol, meaning, history, PNG">
            <a:extLst>
              <a:ext uri="{FF2B5EF4-FFF2-40B4-BE49-F238E27FC236}">
                <a16:creationId xmlns:a16="http://schemas.microsoft.com/office/drawing/2014/main" id="{D0942D9F-E626-D041-BBF8-E2E680EE3A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864" y="980728"/>
            <a:ext cx="7020272" cy="39489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F76C8BD-152D-C84D-A3FC-2BC2DB22AD20}"/>
              </a:ext>
            </a:extLst>
          </p:cNvPr>
          <p:cNvSpPr/>
          <p:nvPr/>
        </p:nvSpPr>
        <p:spPr>
          <a:xfrm>
            <a:off x="683568" y="5025370"/>
            <a:ext cx="8229600" cy="707886"/>
          </a:xfrm>
          <a:prstGeom prst="rect">
            <a:avLst/>
          </a:prstGeom>
        </p:spPr>
        <p:txBody>
          <a:bodyPr wrap="square">
            <a:spAutoFit/>
          </a:bodyPr>
          <a:lstStyle/>
          <a:p>
            <a:r>
              <a:rPr lang="en-US" sz="4000" b="1" i="1" dirty="0">
                <a:solidFill>
                  <a:srgbClr val="333333"/>
                </a:solidFill>
                <a:latin typeface="Questrial"/>
              </a:rPr>
              <a:t>“the world’s most versatile camera”</a:t>
            </a:r>
            <a:endParaRPr lang="en-US" sz="4000" b="1" i="1" dirty="0"/>
          </a:p>
        </p:txBody>
      </p:sp>
    </p:spTree>
    <p:extLst>
      <p:ext uri="{BB962C8B-B14F-4D97-AF65-F5344CB8AC3E}">
        <p14:creationId xmlns:p14="http://schemas.microsoft.com/office/powerpoint/2010/main" val="322589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35</a:t>
            </a:fld>
            <a:endParaRPr lang="en-GB" dirty="0"/>
          </a:p>
        </p:txBody>
      </p:sp>
      <p:pic>
        <p:nvPicPr>
          <p:cNvPr id="5" name="Picture 4" descr="A picture containing drawing&#10;&#10;Description automatically generated">
            <a:extLst>
              <a:ext uri="{FF2B5EF4-FFF2-40B4-BE49-F238E27FC236}">
                <a16:creationId xmlns:a16="http://schemas.microsoft.com/office/drawing/2014/main" id="{A17C0CD9-F941-1743-B9E9-61611F441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751" y="4629150"/>
            <a:ext cx="3060700" cy="12573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F074999-7720-B340-BF4B-2710CF491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0" y="452975"/>
            <a:ext cx="6248172" cy="198421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05CEBA05-994B-3B47-A67B-EEBE4A67E2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5089" y="72780"/>
            <a:ext cx="2679700" cy="416560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58B2E859-A7F7-764F-851D-FE1DA4EBFA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12" y="3356885"/>
            <a:ext cx="4385568" cy="2695923"/>
          </a:xfrm>
          <a:prstGeom prst="rect">
            <a:avLst/>
          </a:prstGeom>
        </p:spPr>
      </p:pic>
    </p:spTree>
    <p:extLst>
      <p:ext uri="{BB962C8B-B14F-4D97-AF65-F5344CB8AC3E}">
        <p14:creationId xmlns:p14="http://schemas.microsoft.com/office/powerpoint/2010/main" val="700497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F2475B-5A5B-48B9-98CC-A80CFD20223A}" type="slidenum">
              <a:rPr lang="en-GB" smtClean="0"/>
              <a:pPr/>
              <a:t>36</a:t>
            </a:fld>
            <a:endParaRPr lang="en-GB" dirty="0"/>
          </a:p>
        </p:txBody>
      </p:sp>
      <p:pic>
        <p:nvPicPr>
          <p:cNvPr id="9" name="Picture 8">
            <a:extLst>
              <a:ext uri="{FF2B5EF4-FFF2-40B4-BE49-F238E27FC236}">
                <a16:creationId xmlns:a16="http://schemas.microsoft.com/office/drawing/2014/main" id="{29BB46CB-836C-9940-A5F3-1D1160632BAA}"/>
              </a:ext>
            </a:extLst>
          </p:cNvPr>
          <p:cNvPicPr>
            <a:picLocks noChangeAspect="1"/>
          </p:cNvPicPr>
          <p:nvPr/>
        </p:nvPicPr>
        <p:blipFill>
          <a:blip r:embed="rId3"/>
          <a:stretch>
            <a:fillRect/>
          </a:stretch>
        </p:blipFill>
        <p:spPr>
          <a:xfrm>
            <a:off x="2843808" y="188640"/>
            <a:ext cx="2945707" cy="6021288"/>
          </a:xfrm>
          <a:prstGeom prst="rect">
            <a:avLst/>
          </a:prstGeom>
        </p:spPr>
      </p:pic>
      <p:sp>
        <p:nvSpPr>
          <p:cNvPr id="11" name="Frame 10">
            <a:extLst>
              <a:ext uri="{FF2B5EF4-FFF2-40B4-BE49-F238E27FC236}">
                <a16:creationId xmlns:a16="http://schemas.microsoft.com/office/drawing/2014/main" id="{02C584CD-AE80-954F-A648-A58B8684CB14}"/>
              </a:ext>
            </a:extLst>
          </p:cNvPr>
          <p:cNvSpPr/>
          <p:nvPr/>
        </p:nvSpPr>
        <p:spPr>
          <a:xfrm>
            <a:off x="2987824" y="5589240"/>
            <a:ext cx="3096344" cy="76711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40605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1632"/>
            <a:ext cx="8229600" cy="1143000"/>
          </a:xfrm>
        </p:spPr>
        <p:txBody>
          <a:bodyPr>
            <a:normAutofit fontScale="90000"/>
          </a:bodyPr>
          <a:lstStyle/>
          <a:p>
            <a:r>
              <a:rPr lang="en-GB" b="1" dirty="0">
                <a:solidFill>
                  <a:schemeClr val="tx2"/>
                </a:solidFill>
              </a:rPr>
              <a:t>What You Need to Take Away Today</a:t>
            </a:r>
          </a:p>
        </p:txBody>
      </p:sp>
      <p:sp>
        <p:nvSpPr>
          <p:cNvPr id="3" name="Content Placeholder 2"/>
          <p:cNvSpPr>
            <a:spLocks noGrp="1"/>
          </p:cNvSpPr>
          <p:nvPr>
            <p:ph idx="1"/>
          </p:nvPr>
        </p:nvSpPr>
        <p:spPr>
          <a:xfrm>
            <a:off x="457200" y="2104256"/>
            <a:ext cx="8229600" cy="3845024"/>
          </a:xfrm>
        </p:spPr>
        <p:txBody>
          <a:bodyPr/>
          <a:lstStyle/>
          <a:p>
            <a:pPr marL="514350" indent="-514350">
              <a:buFont typeface="+mj-lt"/>
              <a:buAutoNum type="arabicPeriod"/>
            </a:pPr>
            <a:r>
              <a:rPr lang="en-GB" dirty="0">
                <a:solidFill>
                  <a:schemeClr val="tx2"/>
                </a:solidFill>
              </a:rPr>
              <a:t>Why it is valuable to have a brand with clearly defined ethos and values</a:t>
            </a:r>
          </a:p>
          <a:p>
            <a:pPr marL="514350" indent="-514350">
              <a:buFont typeface="+mj-lt"/>
              <a:buAutoNum type="arabicPeriod"/>
            </a:pPr>
            <a:r>
              <a:rPr lang="en-GB" dirty="0">
                <a:solidFill>
                  <a:schemeClr val="tx2"/>
                </a:solidFill>
              </a:rPr>
              <a:t>As a Member your brand must be consistent with T-L’s</a:t>
            </a:r>
          </a:p>
          <a:p>
            <a:pPr marL="514350" indent="-514350">
              <a:buFont typeface="+mj-lt"/>
              <a:buAutoNum type="arabicPeriod"/>
            </a:pPr>
            <a:r>
              <a:rPr lang="en-GB" dirty="0">
                <a:solidFill>
                  <a:schemeClr val="tx2"/>
                </a:solidFill>
              </a:rPr>
              <a:t>Your Brand should be evident on your Website, LinkedIn, social media and all marketing and sales collateral etc.</a:t>
            </a:r>
          </a:p>
        </p:txBody>
      </p:sp>
      <p:sp>
        <p:nvSpPr>
          <p:cNvPr id="4" name="Slide Number Placeholder 3"/>
          <p:cNvSpPr>
            <a:spLocks noGrp="1"/>
          </p:cNvSpPr>
          <p:nvPr>
            <p:ph type="sldNum" sz="quarter" idx="12"/>
          </p:nvPr>
        </p:nvSpPr>
        <p:spPr/>
        <p:txBody>
          <a:bodyPr/>
          <a:lstStyle/>
          <a:p>
            <a:fld id="{7CF2475B-5A5B-48B9-98CC-A80CFD20223A}" type="slidenum">
              <a:rPr lang="en-GB" smtClean="0"/>
              <a:pPr/>
              <a:t>37</a:t>
            </a:fld>
            <a:endParaRPr lang="en-GB" dirty="0"/>
          </a:p>
        </p:txBody>
      </p:sp>
    </p:spTree>
    <p:extLst>
      <p:ext uri="{BB962C8B-B14F-4D97-AF65-F5344CB8AC3E}">
        <p14:creationId xmlns:p14="http://schemas.microsoft.com/office/powerpoint/2010/main" val="2167526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824"/>
            <a:ext cx="8229600" cy="1143000"/>
          </a:xfrm>
        </p:spPr>
        <p:txBody>
          <a:bodyPr>
            <a:normAutofit/>
          </a:bodyPr>
          <a:lstStyle/>
          <a:p>
            <a:r>
              <a:rPr lang="en-GB" b="1" dirty="0">
                <a:solidFill>
                  <a:schemeClr val="tx2"/>
                </a:solidFill>
              </a:rPr>
              <a:t>Final task after this session</a:t>
            </a:r>
          </a:p>
        </p:txBody>
      </p:sp>
      <p:sp>
        <p:nvSpPr>
          <p:cNvPr id="3" name="Content Placeholder 2"/>
          <p:cNvSpPr>
            <a:spLocks noGrp="1"/>
          </p:cNvSpPr>
          <p:nvPr>
            <p:ph idx="1"/>
          </p:nvPr>
        </p:nvSpPr>
        <p:spPr>
          <a:xfrm>
            <a:off x="457200" y="2176264"/>
            <a:ext cx="8229600" cy="3773016"/>
          </a:xfrm>
        </p:spPr>
        <p:txBody>
          <a:bodyPr/>
          <a:lstStyle/>
          <a:p>
            <a:pPr>
              <a:buFont typeface="Wingdings" panose="05000000000000000000" pitchFamily="2" charset="2"/>
              <a:buChar char="§"/>
            </a:pPr>
            <a:r>
              <a:rPr lang="en-GB" dirty="0">
                <a:solidFill>
                  <a:schemeClr val="tx2"/>
                </a:solidFill>
              </a:rPr>
              <a:t>Do you really understand your own Brand?</a:t>
            </a:r>
          </a:p>
          <a:p>
            <a:pPr>
              <a:buFont typeface="Wingdings" panose="05000000000000000000" pitchFamily="2" charset="2"/>
              <a:buChar char="§"/>
            </a:pPr>
            <a:endParaRPr lang="en-GB" dirty="0">
              <a:solidFill>
                <a:schemeClr val="tx2"/>
              </a:solidFill>
            </a:endParaRPr>
          </a:p>
          <a:p>
            <a:pPr>
              <a:buFont typeface="Wingdings" panose="05000000000000000000" pitchFamily="2" charset="2"/>
              <a:buChar char="§"/>
            </a:pPr>
            <a:r>
              <a:rPr lang="en-GB" dirty="0">
                <a:solidFill>
                  <a:schemeClr val="tx2"/>
                </a:solidFill>
              </a:rPr>
              <a:t>Is it compatible with that of Transformation-Leaders?</a:t>
            </a:r>
          </a:p>
          <a:p>
            <a:pPr>
              <a:buFont typeface="Wingdings" panose="05000000000000000000" pitchFamily="2" charset="2"/>
              <a:buChar char="§"/>
            </a:pPr>
            <a:endParaRPr lang="en-GB" dirty="0">
              <a:solidFill>
                <a:schemeClr val="tx2"/>
              </a:solidFill>
            </a:endParaRPr>
          </a:p>
          <a:p>
            <a:pPr>
              <a:buFont typeface="Wingdings" panose="05000000000000000000" pitchFamily="2" charset="2"/>
              <a:buChar char="§"/>
            </a:pPr>
            <a:r>
              <a:rPr lang="en-GB" dirty="0">
                <a:solidFill>
                  <a:schemeClr val="tx2"/>
                </a:solidFill>
              </a:rPr>
              <a:t>Do you Know?</a:t>
            </a:r>
          </a:p>
          <a:p>
            <a:pPr>
              <a:buFont typeface="Wingdings" panose="05000000000000000000" pitchFamily="2" charset="2"/>
              <a:buChar char="§"/>
            </a:pPr>
            <a:endParaRPr lang="en-GB" dirty="0">
              <a:solidFill>
                <a:schemeClr val="tx2"/>
              </a:solidFill>
            </a:endParaRPr>
          </a:p>
          <a:p>
            <a:pPr marL="0" indent="0">
              <a:buNone/>
            </a:pPr>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38</a:t>
            </a:fld>
            <a:endParaRPr lang="en-GB" dirty="0"/>
          </a:p>
        </p:txBody>
      </p:sp>
    </p:spTree>
    <p:extLst>
      <p:ext uri="{BB962C8B-B14F-4D97-AF65-F5344CB8AC3E}">
        <p14:creationId xmlns:p14="http://schemas.microsoft.com/office/powerpoint/2010/main" val="3499822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525963"/>
          </a:xfrm>
        </p:spPr>
        <p:txBody>
          <a:bodyPr>
            <a:normAutofit/>
          </a:bodyPr>
          <a:lstStyle/>
          <a:p>
            <a:pPr marL="0" indent="0" algn="ctr">
              <a:buNone/>
            </a:pPr>
            <a:endParaRPr lang="en-GB" sz="8800" dirty="0"/>
          </a:p>
          <a:p>
            <a:pPr marL="0" indent="0" algn="ctr">
              <a:buNone/>
            </a:pPr>
            <a:r>
              <a:rPr lang="en-GB" sz="8800" dirty="0">
                <a:solidFill>
                  <a:schemeClr val="tx2"/>
                </a:solidFill>
              </a:rPr>
              <a:t>Thank You!</a:t>
            </a:r>
          </a:p>
        </p:txBody>
      </p:sp>
      <p:sp>
        <p:nvSpPr>
          <p:cNvPr id="4" name="Slide Number Placeholder 3"/>
          <p:cNvSpPr>
            <a:spLocks noGrp="1"/>
          </p:cNvSpPr>
          <p:nvPr>
            <p:ph type="sldNum" sz="quarter" idx="12"/>
          </p:nvPr>
        </p:nvSpPr>
        <p:spPr>
          <a:xfrm>
            <a:off x="6543624" y="6381328"/>
            <a:ext cx="2133600" cy="365125"/>
          </a:xfrm>
        </p:spPr>
        <p:txBody>
          <a:bodyPr/>
          <a:lstStyle/>
          <a:p>
            <a:fld id="{7CF2475B-5A5B-48B9-98CC-A80CFD20223A}" type="slidenum">
              <a:rPr lang="en-GB" smtClean="0"/>
              <a:pPr/>
              <a:t>39</a:t>
            </a:fld>
            <a:endParaRPr lang="en-GB" dirty="0"/>
          </a:p>
        </p:txBody>
      </p:sp>
    </p:spTree>
    <p:extLst>
      <p:ext uri="{BB962C8B-B14F-4D97-AF65-F5344CB8AC3E}">
        <p14:creationId xmlns:p14="http://schemas.microsoft.com/office/powerpoint/2010/main" val="3273933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0" y="1061864"/>
            <a:ext cx="6419056" cy="1143000"/>
          </a:xfrm>
        </p:spPr>
        <p:txBody>
          <a:bodyPr/>
          <a:lstStyle/>
          <a:p>
            <a:r>
              <a:rPr lang="en-GB" b="1" dirty="0">
                <a:solidFill>
                  <a:schemeClr val="tx2"/>
                </a:solidFill>
              </a:rPr>
              <a:t>CIM Definition of a Brand</a:t>
            </a:r>
          </a:p>
        </p:txBody>
      </p:sp>
      <p:sp>
        <p:nvSpPr>
          <p:cNvPr id="3" name="Content Placeholder 2"/>
          <p:cNvSpPr>
            <a:spLocks noGrp="1"/>
          </p:cNvSpPr>
          <p:nvPr>
            <p:ph idx="1"/>
          </p:nvPr>
        </p:nvSpPr>
        <p:spPr>
          <a:xfrm>
            <a:off x="457200" y="2464296"/>
            <a:ext cx="8229600" cy="3268960"/>
          </a:xfrm>
        </p:spPr>
        <p:txBody>
          <a:bodyPr/>
          <a:lstStyle/>
          <a:p>
            <a:pPr marL="0" indent="0">
              <a:buNone/>
            </a:pPr>
            <a:r>
              <a:rPr lang="en-GB" i="1" dirty="0">
                <a:solidFill>
                  <a:srgbClr val="002060"/>
                </a:solidFill>
              </a:rPr>
              <a:t>“The set of physical attributes of a product or service, together with the beliefs and expectations surrounding it - a unique combination which the name or logo of the product or service should evoke in the mind of the audience.”</a:t>
            </a:r>
          </a:p>
          <a:p>
            <a:pPr marL="0" indent="0">
              <a:buNone/>
            </a:pPr>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4</a:t>
            </a:fld>
            <a:endParaRPr lang="en-GB" dirty="0"/>
          </a:p>
        </p:txBody>
      </p:sp>
    </p:spTree>
    <p:extLst>
      <p:ext uri="{BB962C8B-B14F-4D97-AF65-F5344CB8AC3E}">
        <p14:creationId xmlns:p14="http://schemas.microsoft.com/office/powerpoint/2010/main" val="3499160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256" y="629816"/>
            <a:ext cx="6563072" cy="1143000"/>
          </a:xfrm>
        </p:spPr>
        <p:txBody>
          <a:bodyPr/>
          <a:lstStyle/>
          <a:p>
            <a:r>
              <a:rPr lang="en-GB" b="1" dirty="0">
                <a:solidFill>
                  <a:schemeClr val="tx2"/>
                </a:solidFill>
              </a:rPr>
              <a:t>Transformation-</a:t>
            </a:r>
            <a:r>
              <a:rPr lang="en-GB" b="1" dirty="0">
                <a:solidFill>
                  <a:srgbClr val="FF0000"/>
                </a:solidFill>
              </a:rPr>
              <a:t>Leaders</a:t>
            </a:r>
          </a:p>
        </p:txBody>
      </p:sp>
      <p:sp>
        <p:nvSpPr>
          <p:cNvPr id="3" name="Content Placeholder 2"/>
          <p:cNvSpPr>
            <a:spLocks noGrp="1"/>
          </p:cNvSpPr>
          <p:nvPr>
            <p:ph idx="1"/>
          </p:nvPr>
        </p:nvSpPr>
        <p:spPr>
          <a:xfrm>
            <a:off x="457200" y="1711349"/>
            <a:ext cx="8229600" cy="4525963"/>
          </a:xfrm>
        </p:spPr>
        <p:txBody>
          <a:bodyPr/>
          <a:lstStyle/>
          <a:p>
            <a:pPr marL="0" indent="0">
              <a:buNone/>
            </a:pPr>
            <a:r>
              <a:rPr lang="en-GB" b="1" u="sng" dirty="0">
                <a:solidFill>
                  <a:schemeClr val="tx2"/>
                </a:solidFill>
              </a:rPr>
              <a:t>Chairman’s Itch - New Strategy Review Product</a:t>
            </a:r>
          </a:p>
          <a:p>
            <a:pPr>
              <a:buFont typeface="Wingdings" panose="05000000000000000000" pitchFamily="2" charset="2"/>
              <a:buChar char="§"/>
            </a:pPr>
            <a:r>
              <a:rPr lang="en-GB" dirty="0">
                <a:solidFill>
                  <a:schemeClr val="tx2"/>
                </a:solidFill>
              </a:rPr>
              <a:t>A proper subset of the existing product</a:t>
            </a:r>
          </a:p>
          <a:p>
            <a:pPr>
              <a:buFont typeface="Wingdings" panose="05000000000000000000" pitchFamily="2" charset="2"/>
              <a:buChar char="§"/>
            </a:pPr>
            <a:r>
              <a:rPr lang="en-GB" dirty="0">
                <a:solidFill>
                  <a:schemeClr val="tx2"/>
                </a:solidFill>
              </a:rPr>
              <a:t>Scope strictly limited to a strategy review</a:t>
            </a:r>
          </a:p>
          <a:p>
            <a:pPr>
              <a:buFont typeface="Wingdings" panose="05000000000000000000" pitchFamily="2" charset="2"/>
              <a:buChar char="§"/>
            </a:pPr>
            <a:r>
              <a:rPr lang="en-GB" dirty="0">
                <a:solidFill>
                  <a:schemeClr val="tx2"/>
                </a:solidFill>
              </a:rPr>
              <a:t>Fixed Price (variable)</a:t>
            </a:r>
          </a:p>
          <a:p>
            <a:pPr>
              <a:buFont typeface="Wingdings" panose="05000000000000000000" pitchFamily="2" charset="2"/>
              <a:buChar char="§"/>
            </a:pPr>
            <a:r>
              <a:rPr lang="en-GB" dirty="0">
                <a:solidFill>
                  <a:schemeClr val="tx2"/>
                </a:solidFill>
              </a:rPr>
              <a:t>Strictly no project stretch</a:t>
            </a:r>
          </a:p>
          <a:p>
            <a:pPr>
              <a:buFont typeface="Wingdings" panose="05000000000000000000" pitchFamily="2" charset="2"/>
              <a:buChar char="§"/>
            </a:pPr>
            <a:r>
              <a:rPr lang="en-GB" dirty="0">
                <a:solidFill>
                  <a:schemeClr val="tx2"/>
                </a:solidFill>
              </a:rPr>
              <a:t>Core target market, Chairmen with an ‘itch’</a:t>
            </a:r>
          </a:p>
          <a:p>
            <a:pPr>
              <a:buFont typeface="Wingdings" panose="05000000000000000000" pitchFamily="2" charset="2"/>
              <a:buChar char="§"/>
            </a:pPr>
            <a:r>
              <a:rPr lang="en-GB" dirty="0">
                <a:solidFill>
                  <a:schemeClr val="tx2"/>
                </a:solidFill>
              </a:rPr>
              <a:t>Usual Independent recruitment process</a:t>
            </a:r>
          </a:p>
          <a:p>
            <a:pPr>
              <a:buFont typeface="Wingdings" panose="05000000000000000000" pitchFamily="2" charset="2"/>
              <a:buChar char="§"/>
            </a:pP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7CF2475B-5A5B-48B9-98CC-A80CFD20223A}" type="slidenum">
              <a:rPr lang="en-GB" smtClean="0"/>
              <a:pPr/>
              <a:t>40</a:t>
            </a:fld>
            <a:endParaRPr lang="en-GB" dirty="0"/>
          </a:p>
        </p:txBody>
      </p:sp>
    </p:spTree>
    <p:extLst>
      <p:ext uri="{BB962C8B-B14F-4D97-AF65-F5344CB8AC3E}">
        <p14:creationId xmlns:p14="http://schemas.microsoft.com/office/powerpoint/2010/main" val="150750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256" y="917848"/>
            <a:ext cx="6995120" cy="1143000"/>
          </a:xfrm>
        </p:spPr>
        <p:txBody>
          <a:bodyPr>
            <a:normAutofit fontScale="90000"/>
          </a:bodyPr>
          <a:lstStyle/>
          <a:p>
            <a:r>
              <a:rPr lang="en-GB" b="1" dirty="0">
                <a:solidFill>
                  <a:schemeClr val="tx2"/>
                </a:solidFill>
              </a:rPr>
              <a:t>The Essence of  Brand</a:t>
            </a:r>
            <a:br>
              <a:rPr lang="en-GB" dirty="0">
                <a:solidFill>
                  <a:schemeClr val="tx2"/>
                </a:solidFill>
              </a:rPr>
            </a:br>
            <a:r>
              <a:rPr lang="en-US" sz="2700" i="1" dirty="0">
                <a:solidFill>
                  <a:schemeClr val="tx2"/>
                </a:solidFill>
              </a:rPr>
              <a:t>Any brand has three interrelated elements</a:t>
            </a:r>
            <a:endParaRPr lang="en-GB" i="1" dirty="0">
              <a:solidFill>
                <a:schemeClr val="tx2"/>
              </a:solidFill>
            </a:endParaRPr>
          </a:p>
        </p:txBody>
      </p:sp>
      <p:sp>
        <p:nvSpPr>
          <p:cNvPr id="3" name="Content Placeholder 2"/>
          <p:cNvSpPr>
            <a:spLocks noGrp="1"/>
          </p:cNvSpPr>
          <p:nvPr>
            <p:ph idx="1"/>
          </p:nvPr>
        </p:nvSpPr>
        <p:spPr/>
        <p:txBody>
          <a:bodyPr>
            <a:normAutofit/>
          </a:bodyPr>
          <a:lstStyle/>
          <a:p>
            <a:pPr marL="0" indent="0">
              <a:buNone/>
            </a:pPr>
            <a:endParaRPr lang="en-GB" dirty="0"/>
          </a:p>
          <a:p>
            <a:pPr lvl="0">
              <a:buFont typeface="Wingdings" panose="05000000000000000000" pitchFamily="2" charset="2"/>
              <a:buChar char="§"/>
            </a:pPr>
            <a:r>
              <a:rPr lang="en-US" b="1" dirty="0">
                <a:solidFill>
                  <a:schemeClr val="tx2"/>
                </a:solidFill>
              </a:rPr>
              <a:t>What the brand is/does/ offers customers (</a:t>
            </a:r>
            <a:r>
              <a:rPr lang="en-US" dirty="0">
                <a:solidFill>
                  <a:schemeClr val="tx2"/>
                </a:solidFill>
              </a:rPr>
              <a:t>Functional)</a:t>
            </a:r>
            <a:endParaRPr lang="en-GB" dirty="0">
              <a:solidFill>
                <a:schemeClr val="tx2"/>
              </a:solidFill>
            </a:endParaRPr>
          </a:p>
          <a:p>
            <a:pPr lvl="0">
              <a:buFont typeface="Wingdings" panose="05000000000000000000" pitchFamily="2" charset="2"/>
              <a:buChar char="§"/>
            </a:pPr>
            <a:r>
              <a:rPr lang="en-US" b="1" dirty="0">
                <a:solidFill>
                  <a:schemeClr val="tx2"/>
                </a:solidFill>
              </a:rPr>
              <a:t>The core values of the brand which make it important to customers </a:t>
            </a:r>
            <a:r>
              <a:rPr lang="en-US" dirty="0">
                <a:solidFill>
                  <a:schemeClr val="tx2"/>
                </a:solidFill>
              </a:rPr>
              <a:t>(Evaluative)</a:t>
            </a:r>
            <a:endParaRPr lang="en-GB" dirty="0">
              <a:solidFill>
                <a:schemeClr val="tx2"/>
              </a:solidFill>
            </a:endParaRPr>
          </a:p>
          <a:p>
            <a:pPr lvl="0">
              <a:buFont typeface="Wingdings" panose="05000000000000000000" pitchFamily="2" charset="2"/>
              <a:buChar char="§"/>
            </a:pPr>
            <a:r>
              <a:rPr lang="en-US" b="1" dirty="0">
                <a:solidFill>
                  <a:schemeClr val="tx2"/>
                </a:solidFill>
              </a:rPr>
              <a:t>The effect that using the  brand has on customers </a:t>
            </a:r>
            <a:r>
              <a:rPr lang="en-US" dirty="0">
                <a:solidFill>
                  <a:schemeClr val="tx2"/>
                </a:solidFill>
              </a:rPr>
              <a:t>(Psychological)</a:t>
            </a:r>
            <a:endParaRPr lang="en-GB" dirty="0">
              <a:solidFill>
                <a:schemeClr val="tx2"/>
              </a:solidFill>
            </a:endParaRPr>
          </a:p>
          <a:p>
            <a:endParaRPr lang="en-GB" dirty="0">
              <a:solidFill>
                <a:schemeClr val="tx2"/>
              </a:solidFill>
            </a:endParaRPr>
          </a:p>
        </p:txBody>
      </p:sp>
      <p:sp>
        <p:nvSpPr>
          <p:cNvPr id="4" name="Slide Number Placeholder 3"/>
          <p:cNvSpPr>
            <a:spLocks noGrp="1"/>
          </p:cNvSpPr>
          <p:nvPr>
            <p:ph type="sldNum" sz="quarter" idx="12"/>
          </p:nvPr>
        </p:nvSpPr>
        <p:spPr/>
        <p:txBody>
          <a:bodyPr/>
          <a:lstStyle/>
          <a:p>
            <a:fld id="{7CF2475B-5A5B-48B9-98CC-A80CFD20223A}" type="slidenum">
              <a:rPr lang="en-GB" smtClean="0"/>
              <a:pPr/>
              <a:t>5</a:t>
            </a:fld>
            <a:endParaRPr lang="en-GB" dirty="0"/>
          </a:p>
        </p:txBody>
      </p:sp>
    </p:spTree>
    <p:extLst>
      <p:ext uri="{BB962C8B-B14F-4D97-AF65-F5344CB8AC3E}">
        <p14:creationId xmlns:p14="http://schemas.microsoft.com/office/powerpoint/2010/main" val="107474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264" y="1196752"/>
            <a:ext cx="6851104" cy="1368152"/>
          </a:xfrm>
        </p:spPr>
        <p:txBody>
          <a:bodyPr>
            <a:normAutofit fontScale="90000"/>
          </a:bodyPr>
          <a:lstStyle/>
          <a:p>
            <a:r>
              <a:rPr lang="en-GB" b="1" dirty="0">
                <a:solidFill>
                  <a:srgbClr val="002060"/>
                </a:solidFill>
              </a:rPr>
              <a:t>Why is a Brand Important</a:t>
            </a:r>
            <a:br>
              <a:rPr lang="en-GB" b="1" dirty="0">
                <a:solidFill>
                  <a:srgbClr val="002060"/>
                </a:solidFill>
              </a:rPr>
            </a:br>
            <a:r>
              <a:rPr lang="en-GB" b="1" dirty="0">
                <a:solidFill>
                  <a:srgbClr val="002060"/>
                </a:solidFill>
              </a:rPr>
              <a:t>Simply Stated </a:t>
            </a:r>
          </a:p>
        </p:txBody>
      </p:sp>
      <p:sp>
        <p:nvSpPr>
          <p:cNvPr id="3" name="Content Placeholder 2"/>
          <p:cNvSpPr>
            <a:spLocks noGrp="1"/>
          </p:cNvSpPr>
          <p:nvPr>
            <p:ph idx="1"/>
          </p:nvPr>
        </p:nvSpPr>
        <p:spPr>
          <a:xfrm>
            <a:off x="611560" y="2852936"/>
            <a:ext cx="8229600" cy="2736304"/>
          </a:xfrm>
        </p:spPr>
        <p:txBody>
          <a:bodyPr/>
          <a:lstStyle/>
          <a:p>
            <a:pPr>
              <a:buFont typeface="Wingdings" panose="05000000000000000000" pitchFamily="2" charset="2"/>
              <a:buChar char="§"/>
            </a:pPr>
            <a:r>
              <a:rPr lang="en-GB" dirty="0">
                <a:solidFill>
                  <a:srgbClr val="002060"/>
                </a:solidFill>
              </a:rPr>
              <a:t>A strong brand enables sustainable added value</a:t>
            </a:r>
          </a:p>
          <a:p>
            <a:pPr>
              <a:buFont typeface="Wingdings" panose="05000000000000000000" pitchFamily="2" charset="2"/>
              <a:buChar char="§"/>
            </a:pPr>
            <a:r>
              <a:rPr lang="en-GB" dirty="0">
                <a:solidFill>
                  <a:srgbClr val="002060"/>
                </a:solidFill>
              </a:rPr>
              <a:t>The purpose of any business is to add value</a:t>
            </a:r>
          </a:p>
          <a:p>
            <a:pPr>
              <a:buFont typeface="Wingdings" panose="05000000000000000000" pitchFamily="2" charset="2"/>
              <a:buChar char="§"/>
            </a:pPr>
            <a:r>
              <a:rPr lang="en-GB" dirty="0">
                <a:solidFill>
                  <a:srgbClr val="002060"/>
                </a:solidFill>
              </a:rPr>
              <a:t>Sustainable added value delivers better profits</a:t>
            </a:r>
          </a:p>
          <a:p>
            <a:pPr marL="0" indent="0">
              <a:buNone/>
            </a:pPr>
            <a:endParaRPr lang="en-GB" dirty="0">
              <a:solidFill>
                <a:srgbClr val="002060"/>
              </a:solidFill>
            </a:endParaRPr>
          </a:p>
          <a:p>
            <a:pPr marL="0" indent="0">
              <a:buNone/>
            </a:pPr>
            <a:endParaRPr lang="en-GB" dirty="0">
              <a:solidFill>
                <a:srgbClr val="002060"/>
              </a:solidFill>
            </a:endParaRPr>
          </a:p>
        </p:txBody>
      </p:sp>
      <p:sp>
        <p:nvSpPr>
          <p:cNvPr id="4" name="Slide Number Placeholder 3"/>
          <p:cNvSpPr>
            <a:spLocks noGrp="1"/>
          </p:cNvSpPr>
          <p:nvPr>
            <p:ph type="sldNum" sz="quarter" idx="12"/>
          </p:nvPr>
        </p:nvSpPr>
        <p:spPr/>
        <p:txBody>
          <a:bodyPr/>
          <a:lstStyle/>
          <a:p>
            <a:fld id="{7CF2475B-5A5B-48B9-98CC-A80CFD20223A}" type="slidenum">
              <a:rPr lang="en-GB" smtClean="0">
                <a:solidFill>
                  <a:schemeClr val="accent1"/>
                </a:solidFill>
              </a:rPr>
              <a:pPr/>
              <a:t>6</a:t>
            </a:fld>
            <a:endParaRPr lang="en-GB" dirty="0">
              <a:solidFill>
                <a:schemeClr val="accent1"/>
              </a:solidFill>
            </a:endParaRPr>
          </a:p>
        </p:txBody>
      </p:sp>
    </p:spTree>
    <p:extLst>
      <p:ext uri="{BB962C8B-B14F-4D97-AF65-F5344CB8AC3E}">
        <p14:creationId xmlns:p14="http://schemas.microsoft.com/office/powerpoint/2010/main" val="268622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264" y="1196752"/>
            <a:ext cx="6851104" cy="1368152"/>
          </a:xfrm>
        </p:spPr>
        <p:txBody>
          <a:bodyPr>
            <a:noAutofit/>
          </a:bodyPr>
          <a:lstStyle/>
          <a:p>
            <a:r>
              <a:rPr lang="en-US" sz="2000" i="1" dirty="0"/>
              <a:t>“Accounting software for business finance management Whether you're a start-up or a small business, our business accounting software makes it easy to manage your records and run your company. You can even automate repetitive financial tasks and create custom invoices.”</a:t>
            </a:r>
            <a:endParaRPr lang="en-GB" sz="2000" i="1" dirty="0">
              <a:solidFill>
                <a:srgbClr val="002060"/>
              </a:solidFill>
            </a:endParaRPr>
          </a:p>
        </p:txBody>
      </p:sp>
      <p:sp>
        <p:nvSpPr>
          <p:cNvPr id="4" name="Slide Number Placeholder 3"/>
          <p:cNvSpPr>
            <a:spLocks noGrp="1"/>
          </p:cNvSpPr>
          <p:nvPr>
            <p:ph type="sldNum" sz="quarter" idx="12"/>
          </p:nvPr>
        </p:nvSpPr>
        <p:spPr/>
        <p:txBody>
          <a:bodyPr/>
          <a:lstStyle/>
          <a:p>
            <a:fld id="{7CF2475B-5A5B-48B9-98CC-A80CFD20223A}" type="slidenum">
              <a:rPr lang="en-GB" smtClean="0">
                <a:solidFill>
                  <a:schemeClr val="accent1"/>
                </a:solidFill>
              </a:rPr>
              <a:pPr/>
              <a:t>7</a:t>
            </a:fld>
            <a:endParaRPr lang="en-GB" dirty="0">
              <a:solidFill>
                <a:schemeClr val="accent1"/>
              </a:solidFill>
            </a:endParaRPr>
          </a:p>
        </p:txBody>
      </p:sp>
      <p:sp>
        <p:nvSpPr>
          <p:cNvPr id="5" name="Title 1">
            <a:extLst>
              <a:ext uri="{FF2B5EF4-FFF2-40B4-BE49-F238E27FC236}">
                <a16:creationId xmlns:a16="http://schemas.microsoft.com/office/drawing/2014/main" id="{B67723DC-383D-5040-BFAE-850FC02FA161}"/>
              </a:ext>
            </a:extLst>
          </p:cNvPr>
          <p:cNvSpPr txBox="1">
            <a:spLocks/>
          </p:cNvSpPr>
          <p:nvPr/>
        </p:nvSpPr>
        <p:spPr>
          <a:xfrm>
            <a:off x="1057218" y="2924945"/>
            <a:ext cx="6851104" cy="13681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i="1" dirty="0"/>
              <a:t>“</a:t>
            </a:r>
            <a:r>
              <a:rPr lang="en-US" sz="2000" dirty="0"/>
              <a:t>Cloud </a:t>
            </a:r>
            <a:r>
              <a:rPr lang="en-US" sz="2000" b="1" dirty="0"/>
              <a:t>accounting software</a:t>
            </a:r>
            <a:r>
              <a:rPr lang="en-US" sz="2000" dirty="0"/>
              <a:t> for small businesses. </a:t>
            </a:r>
            <a:r>
              <a:rPr lang="en-US" sz="2000" b="1" dirty="0"/>
              <a:t>Accounting software</a:t>
            </a:r>
            <a:r>
              <a:rPr lang="en-US" sz="2000" dirty="0"/>
              <a:t> that works for you. Save around 8 hours a month managing your accounts</a:t>
            </a:r>
            <a:r>
              <a:rPr lang="en-US" sz="2000" i="1" dirty="0"/>
              <a:t>.”</a:t>
            </a:r>
            <a:endParaRPr lang="en-GB" sz="2000" i="1" dirty="0">
              <a:solidFill>
                <a:srgbClr val="002060"/>
              </a:solidFill>
            </a:endParaRPr>
          </a:p>
        </p:txBody>
      </p:sp>
      <p:sp>
        <p:nvSpPr>
          <p:cNvPr id="6" name="Title 1">
            <a:extLst>
              <a:ext uri="{FF2B5EF4-FFF2-40B4-BE49-F238E27FC236}">
                <a16:creationId xmlns:a16="http://schemas.microsoft.com/office/drawing/2014/main" id="{F044C887-A2D5-FC4F-B058-A7A7225D15AB}"/>
              </a:ext>
            </a:extLst>
          </p:cNvPr>
          <p:cNvSpPr txBox="1">
            <a:spLocks/>
          </p:cNvSpPr>
          <p:nvPr/>
        </p:nvSpPr>
        <p:spPr>
          <a:xfrm>
            <a:off x="1013592" y="4460627"/>
            <a:ext cx="6851104" cy="13681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i="1" dirty="0"/>
              <a:t>“</a:t>
            </a:r>
            <a:r>
              <a:rPr lang="en-US" sz="2000" dirty="0"/>
              <a:t>Online accounting software for beautiful business – </a:t>
            </a:r>
            <a:r>
              <a:rPr lang="en-US" sz="2000" b="1" dirty="0"/>
              <a:t>Xero</a:t>
            </a:r>
            <a:r>
              <a:rPr lang="en-US" sz="2000" dirty="0"/>
              <a:t> takes care of the numbers so you can spend more time on what you love.”</a:t>
            </a:r>
            <a:endParaRPr lang="en-GB" sz="2000" i="1" dirty="0">
              <a:solidFill>
                <a:srgbClr val="002060"/>
              </a:solidFill>
            </a:endParaRPr>
          </a:p>
        </p:txBody>
      </p:sp>
    </p:spTree>
    <p:extLst>
      <p:ext uri="{BB962C8B-B14F-4D97-AF65-F5344CB8AC3E}">
        <p14:creationId xmlns:p14="http://schemas.microsoft.com/office/powerpoint/2010/main" val="4006813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CF2475B-5A5B-48B9-98CC-A80CFD20223A}" type="slidenum">
              <a:rPr lang="en-GB" smtClean="0">
                <a:solidFill>
                  <a:schemeClr val="accent1"/>
                </a:solidFill>
              </a:rPr>
              <a:pPr/>
              <a:t>8</a:t>
            </a:fld>
            <a:endParaRPr lang="en-GB" dirty="0">
              <a:solidFill>
                <a:schemeClr val="accent1"/>
              </a:solidFill>
            </a:endParaRPr>
          </a:p>
        </p:txBody>
      </p:sp>
      <p:sp>
        <p:nvSpPr>
          <p:cNvPr id="7" name="Title 6">
            <a:extLst>
              <a:ext uri="{FF2B5EF4-FFF2-40B4-BE49-F238E27FC236}">
                <a16:creationId xmlns:a16="http://schemas.microsoft.com/office/drawing/2014/main" id="{B752D12D-E1C6-844A-9FFE-B0ADB1290284}"/>
              </a:ext>
            </a:extLst>
          </p:cNvPr>
          <p:cNvSpPr>
            <a:spLocks noGrp="1"/>
          </p:cNvSpPr>
          <p:nvPr>
            <p:ph type="title"/>
          </p:nvPr>
        </p:nvSpPr>
        <p:spPr/>
        <p:txBody>
          <a:bodyPr/>
          <a:lstStyle/>
          <a:p>
            <a:endParaRPr lang="en-US"/>
          </a:p>
        </p:txBody>
      </p:sp>
      <p:pic>
        <p:nvPicPr>
          <p:cNvPr id="11266" name="Picture 2">
            <a:extLst>
              <a:ext uri="{FF2B5EF4-FFF2-40B4-BE49-F238E27FC236}">
                <a16:creationId xmlns:a16="http://schemas.microsoft.com/office/drawing/2014/main" id="{9C255046-8129-F844-B99E-0710E8BEA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632" y="263691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quickbooks logo">
            <a:extLst>
              <a:ext uri="{FF2B5EF4-FFF2-40B4-BE49-F238E27FC236}">
                <a16:creationId xmlns:a16="http://schemas.microsoft.com/office/drawing/2014/main" id="{C55552B9-6EB3-7340-93A8-2EEEFFF13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785" y="2763912"/>
            <a:ext cx="1574800" cy="15748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sage-logo • EdgeCTP">
            <a:extLst>
              <a:ext uri="{FF2B5EF4-FFF2-40B4-BE49-F238E27FC236}">
                <a16:creationId xmlns:a16="http://schemas.microsoft.com/office/drawing/2014/main" id="{72B3529B-F135-B74D-9BD9-BF534F4CDF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3714" y="2717800"/>
            <a:ext cx="1667024" cy="166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97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57808"/>
            <a:ext cx="8229600" cy="1791072"/>
          </a:xfrm>
        </p:spPr>
        <p:txBody>
          <a:bodyPr/>
          <a:lstStyle/>
          <a:p>
            <a:r>
              <a:rPr lang="en-GB" dirty="0">
                <a:solidFill>
                  <a:schemeClr val="tx2"/>
                </a:solidFill>
              </a:rPr>
              <a:t>A Case History</a:t>
            </a:r>
            <a:br>
              <a:rPr lang="en-GB" dirty="0">
                <a:solidFill>
                  <a:schemeClr val="tx2"/>
                </a:solidFill>
              </a:rPr>
            </a:br>
            <a:r>
              <a:rPr lang="en-GB" dirty="0">
                <a:solidFill>
                  <a:schemeClr val="tx2"/>
                </a:solidFill>
              </a:rPr>
              <a:t>Liberalisation of UK Energy Market </a:t>
            </a:r>
          </a:p>
        </p:txBody>
      </p:sp>
      <p:sp>
        <p:nvSpPr>
          <p:cNvPr id="3" name="Content Placeholder 2"/>
          <p:cNvSpPr>
            <a:spLocks noGrp="1"/>
          </p:cNvSpPr>
          <p:nvPr>
            <p:ph idx="1"/>
          </p:nvPr>
        </p:nvSpPr>
        <p:spPr>
          <a:xfrm>
            <a:off x="683568" y="3260184"/>
            <a:ext cx="8229600" cy="3024336"/>
          </a:xfrm>
        </p:spPr>
        <p:txBody>
          <a:bodyPr>
            <a:normAutofit/>
          </a:bodyPr>
          <a:lstStyle/>
          <a:p>
            <a:pPr marL="0" indent="0">
              <a:buNone/>
            </a:pPr>
            <a:endParaRPr lang="en-GB" dirty="0"/>
          </a:p>
          <a:p>
            <a:pPr marL="0" indent="0">
              <a:buNone/>
            </a:pPr>
            <a:r>
              <a:rPr lang="en-GB" b="1" dirty="0">
                <a:solidFill>
                  <a:schemeClr val="tx2"/>
                </a:solidFill>
              </a:rPr>
              <a:t>What the brand delivers</a:t>
            </a:r>
            <a:r>
              <a:rPr lang="en-GB" dirty="0">
                <a:solidFill>
                  <a:schemeClr val="tx2"/>
                </a:solidFill>
              </a:rPr>
              <a:t>:</a:t>
            </a:r>
            <a:r>
              <a:rPr lang="en-GB" i="1" dirty="0">
                <a:solidFill>
                  <a:schemeClr val="tx2"/>
                </a:solidFill>
              </a:rPr>
              <a:t> Trusted physical and emotional warmth</a:t>
            </a:r>
          </a:p>
          <a:p>
            <a:pPr marL="0" indent="0">
              <a:buNone/>
            </a:pPr>
            <a:r>
              <a:rPr lang="en-GB" b="1" dirty="0">
                <a:solidFill>
                  <a:schemeClr val="tx2"/>
                </a:solidFill>
              </a:rPr>
              <a:t>What is does for the customer</a:t>
            </a:r>
            <a:r>
              <a:rPr lang="en-GB" dirty="0">
                <a:solidFill>
                  <a:schemeClr val="tx2"/>
                </a:solidFill>
              </a:rPr>
              <a:t>: </a:t>
            </a:r>
            <a:r>
              <a:rPr lang="en-GB" i="1" dirty="0">
                <a:solidFill>
                  <a:schemeClr val="tx2"/>
                </a:solidFill>
              </a:rPr>
              <a:t>Turns houses into homes</a:t>
            </a:r>
          </a:p>
        </p:txBody>
      </p:sp>
      <p:sp>
        <p:nvSpPr>
          <p:cNvPr id="4" name="Slide Number Placeholder 3"/>
          <p:cNvSpPr>
            <a:spLocks noGrp="1"/>
          </p:cNvSpPr>
          <p:nvPr>
            <p:ph type="sldNum" sz="quarter" idx="12"/>
          </p:nvPr>
        </p:nvSpPr>
        <p:spPr/>
        <p:txBody>
          <a:bodyPr/>
          <a:lstStyle/>
          <a:p>
            <a:fld id="{7CF2475B-5A5B-48B9-98CC-A80CFD20223A}" type="slidenum">
              <a:rPr lang="en-GB" smtClean="0"/>
              <a:pPr/>
              <a:t>9</a:t>
            </a:fld>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1731374"/>
            <a:ext cx="3024336" cy="2417706"/>
          </a:xfrm>
          <a:prstGeom prst="rect">
            <a:avLst/>
          </a:prstGeom>
        </p:spPr>
      </p:pic>
    </p:spTree>
    <p:extLst>
      <p:ext uri="{BB962C8B-B14F-4D97-AF65-F5344CB8AC3E}">
        <p14:creationId xmlns:p14="http://schemas.microsoft.com/office/powerpoint/2010/main" val="2798676465"/>
      </p:ext>
    </p:extLst>
  </p:cSld>
  <p:clrMapOvr>
    <a:masterClrMapping/>
  </p:clrMapOvr>
</p:sld>
</file>

<file path=ppt/theme/theme1.xml><?xml version="1.0" encoding="utf-8"?>
<a:theme xmlns:a="http://schemas.openxmlformats.org/drawingml/2006/main" name="FOG Powerpoint Template 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TotalTime>
  <Words>2224</Words>
  <Application>Microsoft Office PowerPoint</Application>
  <PresentationFormat>On-screen Show (4:3)</PresentationFormat>
  <Paragraphs>292</Paragraphs>
  <Slides>40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Questrial</vt:lpstr>
      <vt:lpstr>Times New Roman</vt:lpstr>
      <vt:lpstr>Wingdings</vt:lpstr>
      <vt:lpstr>FOG Powerpoint Template V1</vt:lpstr>
      <vt:lpstr>PowerPoint Presentation</vt:lpstr>
      <vt:lpstr>Brand Peter Henry</vt:lpstr>
      <vt:lpstr>What You Need to Take Away Today</vt:lpstr>
      <vt:lpstr>CIM Definition of a Brand</vt:lpstr>
      <vt:lpstr>The Essence of  Brand Any brand has three interrelated elements</vt:lpstr>
      <vt:lpstr>Why is a Brand Important Simply Stated </vt:lpstr>
      <vt:lpstr>“Accounting software for business finance management Whether you're a start-up or a small business, our business accounting software makes it easy to manage your records and run your company. You can even automate repetitive financial tasks and create custom invoices.”</vt:lpstr>
      <vt:lpstr>PowerPoint Presentation</vt:lpstr>
      <vt:lpstr>A Case History Liberalisation of UK Energy Market </vt:lpstr>
      <vt:lpstr>PowerPoint Presentation</vt:lpstr>
      <vt:lpstr>Why a Brand is Important</vt:lpstr>
      <vt:lpstr>But how do you set  about understanding your brand?</vt:lpstr>
      <vt:lpstr>PowerPoint Presentation</vt:lpstr>
      <vt:lpstr>PowerPoint Presentation</vt:lpstr>
      <vt:lpstr>Top Interim Brand Positioning Matrix</vt:lpstr>
      <vt:lpstr>The Functional Purpose What the brand is/does/ offers customers</vt:lpstr>
      <vt:lpstr>Pivotal Core Values The core values of the brand which  make it important to customers</vt:lpstr>
      <vt:lpstr>Psychological Needs The psychological needs that the brand delivers for customers  </vt:lpstr>
      <vt:lpstr>Practical Outcomes from a  Brand Positioning Matrix</vt:lpstr>
      <vt:lpstr>Why Brand alignment with  T-L is so important</vt:lpstr>
      <vt:lpstr>PowerPoint Presentation</vt:lpstr>
      <vt:lpstr>PowerPoint Presentation</vt:lpstr>
      <vt:lpstr>PowerPoint Presentation</vt:lpstr>
      <vt:lpstr>PowerPoint Presentation</vt:lpstr>
      <vt:lpstr>Social Media – Pros and Cons</vt:lpstr>
      <vt:lpstr>Social Media – Pros and Cons</vt:lpstr>
      <vt:lpstr>Who really controls your Brand on Social Media?</vt:lpstr>
      <vt:lpstr>PowerPoint Presentation</vt:lpstr>
      <vt:lpstr>Social media fail example</vt:lpstr>
      <vt:lpstr>Rational vs Emotional decisions and how Brand plays a part</vt:lpstr>
      <vt:lpstr>The Car You Drive!</vt:lpstr>
      <vt:lpstr>Why the Brand is crucial to winning projects</vt:lpstr>
      <vt:lpstr>Where should your brand be?</vt:lpstr>
      <vt:lpstr>PowerPoint Presentation</vt:lpstr>
      <vt:lpstr>PowerPoint Presentation</vt:lpstr>
      <vt:lpstr>PowerPoint Presentation</vt:lpstr>
      <vt:lpstr>What You Need to Take Away Today</vt:lpstr>
      <vt:lpstr>Final task after this session</vt:lpstr>
      <vt:lpstr>PowerPoint Presentation</vt:lpstr>
      <vt:lpstr>Transformation-Leaders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micro14</dc:creator>
  <cp:lastModifiedBy>Peter Henry</cp:lastModifiedBy>
  <cp:revision>16</cp:revision>
  <dcterms:created xsi:type="dcterms:W3CDTF">2020-09-08T12:54:00Z</dcterms:created>
  <dcterms:modified xsi:type="dcterms:W3CDTF">2020-09-08T23:02:55Z</dcterms:modified>
</cp:coreProperties>
</file>